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5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8" d="100"/>
          <a:sy n="68" d="100"/>
        </p:scale>
        <p:origin x="-82" y="-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6/13/2018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6/13/2018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ligibilitycenter.org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afsa.gov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astweb.com/" TargetMode="External"/><Relationship Id="rId2" Type="http://schemas.openxmlformats.org/officeDocument/2006/relationships/hyperlink" Target="http://www.canton.k12.pa.us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bridges.com/" TargetMode="External"/><Relationship Id="rId4" Type="http://schemas.openxmlformats.org/officeDocument/2006/relationships/hyperlink" Target="http://www.collegeboard.org/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tudentloans.gov/" TargetMode="External"/><Relationship Id="rId2" Type="http://schemas.openxmlformats.org/officeDocument/2006/relationships/hyperlink" Target="http://www.pheaa.org/AccountAccess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rHcbSyWDfNA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College Overview for Seniors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Mrs. May, Guidance Office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4513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Essay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308101"/>
            <a:ext cx="8596668" cy="4733262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2800" b="1" dirty="0" smtClean="0"/>
              <a:t>The college essay is the FACE of your application!</a:t>
            </a:r>
          </a:p>
          <a:p>
            <a:pPr marL="0" indent="0" algn="ctr">
              <a:buNone/>
            </a:pPr>
            <a:r>
              <a:rPr lang="en-US" b="1" dirty="0" smtClean="0"/>
              <a:t>Set clear goal for your essay… what do you want the reader to learn about your character from reading your essay?</a:t>
            </a:r>
          </a:p>
          <a:p>
            <a:pPr marL="0" indent="0">
              <a:buNone/>
            </a:pPr>
            <a:r>
              <a:rPr lang="en-US" b="1" u="sng" dirty="0" smtClean="0"/>
              <a:t>Tips</a:t>
            </a:r>
          </a:p>
          <a:p>
            <a:pPr lvl="1"/>
            <a:r>
              <a:rPr lang="en-US" b="1" dirty="0" smtClean="0"/>
              <a:t>Write to a person</a:t>
            </a:r>
          </a:p>
          <a:p>
            <a:pPr lvl="1"/>
            <a:r>
              <a:rPr lang="en-US" b="1" dirty="0" smtClean="0"/>
              <a:t>Be unique</a:t>
            </a:r>
          </a:p>
          <a:p>
            <a:pPr lvl="1"/>
            <a:r>
              <a:rPr lang="en-US" b="1" dirty="0" smtClean="0"/>
              <a:t>Tell a story</a:t>
            </a:r>
          </a:p>
          <a:p>
            <a:pPr lvl="1"/>
            <a:r>
              <a:rPr lang="en-US" b="1" dirty="0" smtClean="0"/>
              <a:t>Focus on one moment in time</a:t>
            </a:r>
          </a:p>
          <a:p>
            <a:pPr lvl="1"/>
            <a:r>
              <a:rPr lang="en-US" b="1" dirty="0" smtClean="0"/>
              <a:t>Keep on topic</a:t>
            </a:r>
          </a:p>
          <a:p>
            <a:pPr lvl="1"/>
            <a:r>
              <a:rPr lang="en-US" b="1" dirty="0" smtClean="0"/>
              <a:t>Be clear and concise</a:t>
            </a:r>
          </a:p>
          <a:p>
            <a:pPr lvl="1"/>
            <a:r>
              <a:rPr lang="en-US" b="1" dirty="0" smtClean="0"/>
              <a:t>Give it your own flavor</a:t>
            </a:r>
          </a:p>
          <a:p>
            <a:pPr lvl="1"/>
            <a:r>
              <a:rPr lang="en-US" b="1" dirty="0" smtClean="0"/>
              <a:t>Have a strong topic sentence</a:t>
            </a:r>
          </a:p>
          <a:p>
            <a:pPr lvl="1"/>
            <a:r>
              <a:rPr lang="en-US" b="1" dirty="0" smtClean="0"/>
              <a:t>Be sure you have answered the question</a:t>
            </a:r>
          </a:p>
        </p:txBody>
      </p:sp>
    </p:spTree>
    <p:extLst>
      <p:ext uri="{BB962C8B-B14F-4D97-AF65-F5344CB8AC3E}">
        <p14:creationId xmlns:p14="http://schemas.microsoft.com/office/powerpoint/2010/main" val="7845596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Components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Letters of Recommendation (LOR)</a:t>
            </a:r>
          </a:p>
          <a:p>
            <a:pPr lvl="1"/>
            <a:r>
              <a:rPr lang="en-US" dirty="0" smtClean="0"/>
              <a:t>Ask early – before you list them as recommenders on the Common App</a:t>
            </a:r>
          </a:p>
          <a:p>
            <a:r>
              <a:rPr lang="en-US" dirty="0" smtClean="0"/>
              <a:t>Standardized Test Scores (SAT &amp; ACT)</a:t>
            </a:r>
          </a:p>
          <a:p>
            <a:pPr lvl="1"/>
            <a:r>
              <a:rPr lang="en-US" b="1" u="sng" dirty="0" smtClean="0"/>
              <a:t>YOU</a:t>
            </a:r>
            <a:r>
              <a:rPr lang="en-US" dirty="0" smtClean="0"/>
              <a:t> need to send scores directly from </a:t>
            </a:r>
            <a:r>
              <a:rPr lang="en-US" dirty="0" err="1" smtClean="0"/>
              <a:t>CollegeBoard</a:t>
            </a:r>
            <a:r>
              <a:rPr lang="en-US" dirty="0" smtClean="0"/>
              <a:t> or ACT</a:t>
            </a:r>
          </a:p>
          <a:p>
            <a:r>
              <a:rPr lang="en-US" dirty="0" smtClean="0"/>
              <a:t>Auditions or Portfolios</a:t>
            </a:r>
          </a:p>
          <a:p>
            <a:pPr lvl="1"/>
            <a:r>
              <a:rPr lang="en-US" dirty="0" smtClean="0"/>
              <a:t>Check with each school to find out their requirements</a:t>
            </a:r>
          </a:p>
          <a:p>
            <a:pPr lvl="2"/>
            <a:r>
              <a:rPr lang="en-US" dirty="0" smtClean="0"/>
              <a:t>Auditions- theater, dance, music</a:t>
            </a:r>
          </a:p>
          <a:p>
            <a:pPr lvl="2"/>
            <a:r>
              <a:rPr lang="en-US" dirty="0" smtClean="0"/>
              <a:t>Portfolios- art, architecture, interior design, fashion, graphic design</a:t>
            </a:r>
          </a:p>
          <a:p>
            <a:r>
              <a:rPr lang="en-US" dirty="0" smtClean="0"/>
              <a:t>Athletic Registration</a:t>
            </a:r>
          </a:p>
          <a:p>
            <a:pPr lvl="1"/>
            <a:r>
              <a:rPr lang="en-US" dirty="0" smtClean="0"/>
              <a:t>If you are considering playing Div. I or ii sports, talk with your Athletic Director, guidance office, or visit </a:t>
            </a:r>
            <a:r>
              <a:rPr lang="en-US" dirty="0" smtClean="0">
                <a:hlinkClick r:id="rId2"/>
              </a:rPr>
              <a:t>www.eligibilitycenter.org</a:t>
            </a:r>
            <a:r>
              <a:rPr lang="en-US" dirty="0" smtClean="0"/>
              <a:t> for NCAA requirements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1985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Senior Year Timeline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11301"/>
            <a:ext cx="8596668" cy="4530062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FALL</a:t>
            </a:r>
          </a:p>
          <a:p>
            <a:pPr lvl="1"/>
            <a:r>
              <a:rPr lang="en-US" dirty="0" smtClean="0"/>
              <a:t>Register and take ACT or SAT (again)</a:t>
            </a:r>
          </a:p>
          <a:p>
            <a:pPr lvl="1"/>
            <a:r>
              <a:rPr lang="en-US" dirty="0" smtClean="0"/>
              <a:t>Complete application (if apply ED or EA)</a:t>
            </a:r>
          </a:p>
          <a:p>
            <a:r>
              <a:rPr lang="en-US" dirty="0" smtClean="0"/>
              <a:t>WINTER</a:t>
            </a:r>
          </a:p>
          <a:p>
            <a:pPr lvl="1"/>
            <a:r>
              <a:rPr lang="en-US" dirty="0" smtClean="0"/>
              <a:t>Complete </a:t>
            </a:r>
            <a:r>
              <a:rPr lang="en-US" dirty="0" err="1" smtClean="0"/>
              <a:t>applicaton</a:t>
            </a:r>
            <a:endParaRPr lang="en-US" dirty="0" smtClean="0"/>
          </a:p>
          <a:p>
            <a:pPr lvl="2"/>
            <a:r>
              <a:rPr lang="en-US" dirty="0" smtClean="0"/>
              <a:t>(if applying regular or rolling admissions)</a:t>
            </a:r>
          </a:p>
          <a:p>
            <a:pPr lvl="2"/>
            <a:r>
              <a:rPr lang="en-US" dirty="0" smtClean="0"/>
              <a:t>Search and apply for outside scholarships</a:t>
            </a:r>
          </a:p>
          <a:p>
            <a:r>
              <a:rPr lang="en-US" dirty="0" smtClean="0"/>
              <a:t>SPRING</a:t>
            </a:r>
          </a:p>
          <a:p>
            <a:pPr lvl="1"/>
            <a:r>
              <a:rPr lang="en-US" dirty="0" smtClean="0"/>
              <a:t>Receive and compare financial aid packages</a:t>
            </a:r>
          </a:p>
          <a:p>
            <a:pPr lvl="1"/>
            <a:r>
              <a:rPr lang="en-US" dirty="0" smtClean="0"/>
              <a:t>Consider funding options</a:t>
            </a:r>
          </a:p>
          <a:p>
            <a:pPr lvl="1"/>
            <a:r>
              <a:rPr lang="en-US" dirty="0" smtClean="0"/>
              <a:t>Decide and deposit to your school by May 1</a:t>
            </a:r>
          </a:p>
          <a:p>
            <a:pPr lvl="1"/>
            <a:endParaRPr lang="en-US" dirty="0"/>
          </a:p>
          <a:p>
            <a:pPr lvl="1" algn="ctr"/>
            <a:r>
              <a:rPr lang="en-US" sz="2800" b="1" dirty="0" smtClean="0"/>
              <a:t>Consider keeping a college calendar or spreadsheet</a:t>
            </a:r>
            <a:r>
              <a:rPr lang="en-US" b="1" dirty="0" smtClean="0"/>
              <a:t>.</a:t>
            </a:r>
          </a:p>
          <a:p>
            <a:pPr lvl="1" algn="ctr"/>
            <a:r>
              <a:rPr lang="en-US" b="1" dirty="0" smtClean="0"/>
              <a:t>Organization is the key to success!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452886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Financial Aid: A Preview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2800" dirty="0" smtClean="0"/>
              <a:t>FAFSA</a:t>
            </a:r>
          </a:p>
          <a:p>
            <a:pPr marL="0" indent="0" algn="ctr">
              <a:buNone/>
            </a:pPr>
            <a:r>
              <a:rPr lang="en-US" dirty="0" smtClean="0"/>
              <a:t>(Free Application for Federal Student Aid)</a:t>
            </a:r>
            <a:br>
              <a:rPr lang="en-US" dirty="0" smtClean="0"/>
            </a:br>
            <a:r>
              <a:rPr lang="en-US" dirty="0" smtClean="0">
                <a:hlinkClick r:id="rId2"/>
              </a:rPr>
              <a:t>www.fafsa.gov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A federal form that all student must complete in order to be eligible for state/federal grants or loans.</a:t>
            </a:r>
            <a:endParaRPr lang="en-US" dirty="0"/>
          </a:p>
          <a:p>
            <a:pPr marL="0" indent="0" algn="ctr">
              <a:buNone/>
            </a:pPr>
            <a:r>
              <a:rPr lang="en-US" i="1" u="sng" dirty="0" smtClean="0"/>
              <a:t>In addition to submitting the FAFSA, you may be required to submit:</a:t>
            </a:r>
          </a:p>
          <a:p>
            <a:r>
              <a:rPr lang="en-US" dirty="0"/>
              <a:t>	</a:t>
            </a:r>
            <a:r>
              <a:rPr lang="en-US" dirty="0" smtClean="0"/>
              <a:t>CSS Profile – profileonline.collegeboard.org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A form required by nearly 400 colleges (mostly private)</a:t>
            </a:r>
          </a:p>
          <a:p>
            <a:r>
              <a:rPr lang="en-US" dirty="0"/>
              <a:t>	</a:t>
            </a:r>
            <a:r>
              <a:rPr lang="en-US" dirty="0" smtClean="0"/>
              <a:t>Institutional Form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A college-specific form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51096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Recognize Potential Cost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397001"/>
            <a:ext cx="8596668" cy="4644362"/>
          </a:xfrm>
        </p:spPr>
        <p:txBody>
          <a:bodyPr/>
          <a:lstStyle/>
          <a:p>
            <a:pPr marL="0" indent="0" algn="ctr">
              <a:buNone/>
            </a:pPr>
            <a:r>
              <a:rPr lang="en-US" sz="3200" b="1" u="sng" dirty="0" smtClean="0"/>
              <a:t>College is a 4-year Investment</a:t>
            </a:r>
          </a:p>
          <a:p>
            <a:r>
              <a:rPr lang="en-US" dirty="0" smtClean="0"/>
              <a:t>Over 4 years, the average college student will borrow </a:t>
            </a:r>
            <a:r>
              <a:rPr lang="en-US" b="1" u="sng" dirty="0" smtClean="0"/>
              <a:t>$27,000 </a:t>
            </a:r>
            <a:r>
              <a:rPr lang="en-US" dirty="0" smtClean="0"/>
              <a:t>in federal student loans, resulting in a monthly loan payment of </a:t>
            </a:r>
            <a:r>
              <a:rPr lang="en-US" b="1" u="sng" dirty="0" smtClean="0"/>
              <a:t>$270 per month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smtClean="0"/>
              <a:t>**Based on a 10 year repayment and an average fixed interest rate of 3.76%.</a:t>
            </a:r>
          </a:p>
          <a:p>
            <a:r>
              <a:rPr lang="en-US" dirty="0" smtClean="0"/>
              <a:t>In addition, many students will need to finance the balance. 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9015055"/>
              </p:ext>
            </p:extLst>
          </p:nvPr>
        </p:nvGraphicFramePr>
        <p:xfrm>
          <a:off x="838201" y="3721099"/>
          <a:ext cx="8686800" cy="27025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5600">
                  <a:extLst>
                    <a:ext uri="{9D8B030D-6E8A-4147-A177-3AD203B41FA5}">
                      <a16:colId xmlns:a16="http://schemas.microsoft.com/office/drawing/2014/main" xmlns="" val="4269911384"/>
                    </a:ext>
                  </a:extLst>
                </a:gridCol>
                <a:gridCol w="2895600">
                  <a:extLst>
                    <a:ext uri="{9D8B030D-6E8A-4147-A177-3AD203B41FA5}">
                      <a16:colId xmlns:a16="http://schemas.microsoft.com/office/drawing/2014/main" xmlns="" val="1174756801"/>
                    </a:ext>
                  </a:extLst>
                </a:gridCol>
                <a:gridCol w="2895600">
                  <a:extLst>
                    <a:ext uri="{9D8B030D-6E8A-4147-A177-3AD203B41FA5}">
                      <a16:colId xmlns:a16="http://schemas.microsoft.com/office/drawing/2014/main" xmlns="" val="2350601905"/>
                    </a:ext>
                  </a:extLst>
                </a:gridCol>
              </a:tblGrid>
              <a:tr h="1126067">
                <a:tc>
                  <a:txBody>
                    <a:bodyPr/>
                    <a:lstStyle/>
                    <a:p>
                      <a:r>
                        <a:rPr lang="en-US" dirty="0" smtClean="0"/>
                        <a:t>Additional Amount Financed Per Year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Monthly Payment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Total Monthly Payment (including the federal student loan payment)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09217222"/>
                  </a:ext>
                </a:extLst>
              </a:tr>
              <a:tr h="78824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$20,000.00</a:t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>($80,000 over 4 years)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$901.00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$1,171.00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3198105"/>
                  </a:ext>
                </a:extLst>
              </a:tr>
              <a:tr h="78824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$35,000</a:t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>($140,000 over 4 years)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$1,576.00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$1,846.00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741230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88822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 Price Calculator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Purpose</a:t>
            </a:r>
          </a:p>
          <a:p>
            <a:pPr lvl="1"/>
            <a:r>
              <a:rPr lang="en-US" dirty="0" smtClean="0"/>
              <a:t>Research what aid may be available at a school</a:t>
            </a:r>
          </a:p>
          <a:p>
            <a:pPr lvl="1"/>
            <a:r>
              <a:rPr lang="en-US" dirty="0" smtClean="0"/>
              <a:t>Results are an </a:t>
            </a:r>
            <a:r>
              <a:rPr lang="en-US" b="1" u="sng" dirty="0" smtClean="0"/>
              <a:t>estimate</a:t>
            </a:r>
            <a:r>
              <a:rPr lang="en-US" dirty="0" smtClean="0"/>
              <a:t>, NOT a guarantee</a:t>
            </a:r>
          </a:p>
          <a:p>
            <a:r>
              <a:rPr lang="en-US" dirty="0" smtClean="0"/>
              <a:t>How to find them</a:t>
            </a:r>
          </a:p>
          <a:p>
            <a:pPr lvl="1"/>
            <a:r>
              <a:rPr lang="en-US" dirty="0" smtClean="0"/>
              <a:t>Admission Office’s home page, college’s search engine box or Google</a:t>
            </a:r>
          </a:p>
          <a:p>
            <a:r>
              <a:rPr lang="en-US" dirty="0" smtClean="0"/>
              <a:t>Not all calculators are created equal</a:t>
            </a:r>
          </a:p>
          <a:p>
            <a:pPr lvl="1"/>
            <a:r>
              <a:rPr lang="en-US" dirty="0" smtClean="0"/>
              <a:t>Some only list federal aid while others include merit aid</a:t>
            </a:r>
          </a:p>
          <a:p>
            <a:pPr marL="457200" lvl="1" indent="0" algn="ctr">
              <a:buNone/>
            </a:pPr>
            <a:r>
              <a:rPr lang="en-US" sz="2000" b="1" u="sng" dirty="0" smtClean="0"/>
              <a:t>NOTE: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Net Price Calculators are not applications for aid.</a:t>
            </a:r>
            <a:br>
              <a:rPr lang="en-US" dirty="0" smtClean="0"/>
            </a:br>
            <a:r>
              <a:rPr lang="en-US" dirty="0" smtClean="0"/>
              <a:t>You must still file a FAFSA and all other required Financial Aid forms in order to be eligible for financial aid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06817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Scholarships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36701"/>
            <a:ext cx="8596668" cy="4504662"/>
          </a:xfrm>
        </p:spPr>
        <p:txBody>
          <a:bodyPr>
            <a:normAutofit/>
          </a:bodyPr>
          <a:lstStyle/>
          <a:p>
            <a:r>
              <a:rPr lang="en-US" dirty="0" smtClean="0"/>
              <a:t>Local Resources</a:t>
            </a:r>
          </a:p>
          <a:p>
            <a:pPr lvl="1"/>
            <a:r>
              <a:rPr lang="en-US" dirty="0" smtClean="0"/>
              <a:t>School Counseling Website located at </a:t>
            </a:r>
            <a:r>
              <a:rPr lang="en-US" dirty="0" smtClean="0">
                <a:hlinkClick r:id="rId2"/>
              </a:rPr>
              <a:t>www.canton.k12.pa.us</a:t>
            </a:r>
            <a:r>
              <a:rPr lang="en-US" dirty="0" smtClean="0"/>
              <a:t> under School Counseling-Scholarships</a:t>
            </a:r>
          </a:p>
          <a:p>
            <a:pPr lvl="1"/>
            <a:r>
              <a:rPr lang="en-US" dirty="0" smtClean="0"/>
              <a:t>Parents or Students employer</a:t>
            </a:r>
          </a:p>
          <a:p>
            <a:pPr lvl="1"/>
            <a:r>
              <a:rPr lang="en-US" dirty="0" smtClean="0"/>
              <a:t>Free Sites through Google Search</a:t>
            </a:r>
          </a:p>
          <a:p>
            <a:pPr lvl="1"/>
            <a:r>
              <a:rPr lang="en-US" dirty="0" smtClean="0"/>
              <a:t>Civic Organizations</a:t>
            </a:r>
          </a:p>
          <a:p>
            <a:pPr lvl="1"/>
            <a:r>
              <a:rPr lang="en-US" dirty="0" smtClean="0"/>
              <a:t>Newspapers</a:t>
            </a:r>
          </a:p>
          <a:p>
            <a:pPr lvl="1"/>
            <a:r>
              <a:rPr lang="en-US" dirty="0" smtClean="0"/>
              <a:t>Packet that the guidance office gives you</a:t>
            </a:r>
            <a:endParaRPr lang="en-US" dirty="0"/>
          </a:p>
          <a:p>
            <a:r>
              <a:rPr lang="en-US" dirty="0" smtClean="0"/>
              <a:t>National Resources</a:t>
            </a:r>
          </a:p>
          <a:p>
            <a:pPr lvl="1"/>
            <a:r>
              <a:rPr lang="en-US" dirty="0" smtClean="0">
                <a:hlinkClick r:id="rId3"/>
              </a:rPr>
              <a:t>www.fastweb.com</a:t>
            </a:r>
            <a:endParaRPr lang="en-US" dirty="0" smtClean="0"/>
          </a:p>
          <a:p>
            <a:pPr lvl="1"/>
            <a:r>
              <a:rPr lang="en-US" dirty="0" smtClean="0">
                <a:hlinkClick r:id="rId4"/>
              </a:rPr>
              <a:t>www.collegeboard.org</a:t>
            </a:r>
            <a:endParaRPr lang="en-US" dirty="0" smtClean="0"/>
          </a:p>
          <a:p>
            <a:pPr lvl="1"/>
            <a:r>
              <a:rPr lang="en-US" dirty="0" smtClean="0">
                <a:hlinkClick r:id="rId5"/>
              </a:rPr>
              <a:t>www.bridges.com</a:t>
            </a:r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147192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Continuing Steps to Financial Aid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333500"/>
            <a:ext cx="8596668" cy="5067299"/>
          </a:xfrm>
        </p:spPr>
        <p:txBody>
          <a:bodyPr/>
          <a:lstStyle/>
          <a:p>
            <a:r>
              <a:rPr lang="en-US" sz="2000" dirty="0" smtClean="0"/>
              <a:t>A Federal Student Aid (Go to fsaid.ed.gov to create your FSA ID)</a:t>
            </a:r>
          </a:p>
          <a:p>
            <a:pPr lvl="1"/>
            <a:r>
              <a:rPr lang="en-US" sz="2000" dirty="0" smtClean="0"/>
              <a:t>You and at least one parent must sign up for a FSA ID</a:t>
            </a:r>
          </a:p>
          <a:p>
            <a:pPr lvl="2"/>
            <a:r>
              <a:rPr lang="en-US" sz="2000" dirty="0" smtClean="0"/>
              <a:t>Your parent only needs one FSA ID for all of their children</a:t>
            </a:r>
          </a:p>
          <a:p>
            <a:r>
              <a:rPr lang="en-US" dirty="0" smtClean="0"/>
              <a:t>You should be completing the FAFSA and that will lead you right to the PHEAA-State application. First time applicants for a State Grant are required to complete a State Grant Form. A link to this form can be found on the confirmation page of the FAFSA and also with Account Access at </a:t>
            </a:r>
            <a:r>
              <a:rPr lang="en-US" dirty="0" smtClean="0">
                <a:hlinkClick r:id="rId2"/>
              </a:rPr>
              <a:t>www.PHEAA.org/AccountAccess</a:t>
            </a:r>
            <a:r>
              <a:rPr lang="en-US" dirty="0" smtClean="0"/>
              <a:t>. If you exit the FAFSA without clicking on the link, visit </a:t>
            </a:r>
            <a:r>
              <a:rPr lang="en-US" dirty="0" smtClean="0">
                <a:hlinkClick r:id="rId2"/>
              </a:rPr>
              <a:t>www.PHEAA.org/AccountAccess</a:t>
            </a:r>
            <a:r>
              <a:rPr lang="en-US" dirty="0" smtClean="0"/>
              <a:t>  approximately 24 hours after your FAFSA is submitted, and complete the Stage Grant Form.</a:t>
            </a:r>
          </a:p>
          <a:p>
            <a:r>
              <a:rPr lang="en-US" dirty="0" smtClean="0"/>
              <a:t>You must also complete the Entrance Counseling and electronically sign a Master Promissory Note (MPN) for Direct Loans. You can find this at </a:t>
            </a:r>
            <a:r>
              <a:rPr lang="en-US" dirty="0" smtClean="0">
                <a:hlinkClick r:id="rId3"/>
              </a:rPr>
              <a:t>www.StudentLoans.gov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804798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 Link: PHEAA on You tube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Marla Kane who is the main contact for PHEAA in our district has put out a video on You tube. </a:t>
            </a:r>
          </a:p>
          <a:p>
            <a:r>
              <a:rPr lang="en-US" dirty="0" smtClean="0"/>
              <a:t>Please check this out! Very important information to help with the financial aid process.</a:t>
            </a:r>
          </a:p>
          <a:p>
            <a:r>
              <a:rPr lang="en-US" dirty="0"/>
              <a:t>Link to PHEAA financial aid, copy and paste this into your web </a:t>
            </a:r>
            <a:r>
              <a:rPr lang="en-US" dirty="0" smtClean="0"/>
              <a:t>browser </a:t>
            </a:r>
            <a:r>
              <a:rPr lang="en-US" dirty="0" smtClean="0">
                <a:hlinkClick r:id="rId2"/>
              </a:rPr>
              <a:t>https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www.youtube.com/watch?v=rHcbSyWDfNA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Any other questions or concerns please see your schools financial aid office.</a:t>
            </a:r>
          </a:p>
          <a:p>
            <a:pPr marL="0" indent="0">
              <a:buNone/>
            </a:pPr>
            <a:r>
              <a:rPr lang="en-US" dirty="0" smtClean="0"/>
              <a:t>Make an appointment to meet with them to discuss other options for </a:t>
            </a:r>
            <a:r>
              <a:rPr lang="en-US" smtClean="0"/>
              <a:t>financial aid. </a:t>
            </a:r>
            <a:endParaRPr lang="en-US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91109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67100" y="147637"/>
            <a:ext cx="5257800" cy="6562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04797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Things we will cover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College Search</a:t>
            </a:r>
          </a:p>
          <a:p>
            <a:pPr lvl="1"/>
            <a:r>
              <a:rPr lang="en-US" dirty="0" smtClean="0"/>
              <a:t>A Review</a:t>
            </a:r>
          </a:p>
          <a:p>
            <a:pPr lvl="1"/>
            <a:r>
              <a:rPr lang="en-US" dirty="0" smtClean="0"/>
              <a:t>In-Depth</a:t>
            </a:r>
          </a:p>
          <a:p>
            <a:r>
              <a:rPr lang="en-US" dirty="0" smtClean="0"/>
              <a:t>Creating Your List</a:t>
            </a:r>
          </a:p>
          <a:p>
            <a:r>
              <a:rPr lang="en-US" dirty="0" smtClean="0"/>
              <a:t>The Application Process</a:t>
            </a:r>
          </a:p>
          <a:p>
            <a:r>
              <a:rPr lang="en-US" dirty="0" smtClean="0"/>
              <a:t>Senior Year Timeline</a:t>
            </a:r>
          </a:p>
          <a:p>
            <a:r>
              <a:rPr lang="en-US" dirty="0" smtClean="0"/>
              <a:t>Financial Aid Preview</a:t>
            </a:r>
          </a:p>
          <a:p>
            <a:r>
              <a:rPr lang="en-US" dirty="0" smtClean="0"/>
              <a:t>Scholarships</a:t>
            </a:r>
            <a:br>
              <a:rPr lang="en-US" dirty="0" smtClean="0"/>
            </a:b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799089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College Search: A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Location and Size</a:t>
            </a:r>
          </a:p>
          <a:p>
            <a:r>
              <a:rPr lang="en-US" dirty="0" smtClean="0"/>
              <a:t>Disability Services</a:t>
            </a:r>
          </a:p>
          <a:p>
            <a:r>
              <a:rPr lang="en-US" dirty="0" smtClean="0"/>
              <a:t>Academic Services</a:t>
            </a:r>
          </a:p>
          <a:p>
            <a:r>
              <a:rPr lang="en-US" dirty="0" smtClean="0"/>
              <a:t>Internships and Co-ops</a:t>
            </a:r>
          </a:p>
          <a:p>
            <a:r>
              <a:rPr lang="en-US" dirty="0" smtClean="0"/>
              <a:t>Major and Special Programs</a:t>
            </a:r>
          </a:p>
          <a:p>
            <a:endParaRPr lang="en-US" dirty="0" smtClean="0"/>
          </a:p>
          <a:p>
            <a:r>
              <a:rPr lang="en-US" sz="3200" dirty="0" smtClean="0"/>
              <a:t>EQUALS: YOUR COLLEGE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730498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College Search: In-Depth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Are you undecided in your major?</a:t>
            </a:r>
          </a:p>
          <a:p>
            <a:pPr lvl="1"/>
            <a:r>
              <a:rPr lang="en-US" dirty="0" smtClean="0"/>
              <a:t>Do the colleges on your list offer </a:t>
            </a:r>
            <a:r>
              <a:rPr lang="en-US" u="sng" dirty="0" smtClean="0"/>
              <a:t>a few majors </a:t>
            </a:r>
            <a:r>
              <a:rPr lang="en-US" dirty="0" smtClean="0"/>
              <a:t>your are considering?</a:t>
            </a:r>
          </a:p>
          <a:p>
            <a:pPr lvl="1"/>
            <a:r>
              <a:rPr lang="en-US" dirty="0" smtClean="0"/>
              <a:t>You can go undecided and work with a Academic Advisor at the institution. (not advised)</a:t>
            </a:r>
          </a:p>
          <a:p>
            <a:r>
              <a:rPr lang="en-US" dirty="0" smtClean="0"/>
              <a:t>Already have a major of choice, but need a school to “rise to the top”? Try comparing the curriculum.</a:t>
            </a:r>
          </a:p>
          <a:p>
            <a:pPr lvl="1"/>
            <a:r>
              <a:rPr lang="en-US" dirty="0" smtClean="0"/>
              <a:t>Does one school offer more courses you would like to take?</a:t>
            </a:r>
          </a:p>
          <a:p>
            <a:pPr lvl="1"/>
            <a:r>
              <a:rPr lang="en-US" dirty="0" smtClean="0"/>
              <a:t>What type of “Gen Ed” courses does the school require?</a:t>
            </a:r>
          </a:p>
          <a:p>
            <a:pPr lvl="1"/>
            <a:r>
              <a:rPr lang="en-US" dirty="0" smtClean="0"/>
              <a:t>How quickly will you start taking courses in your major?</a:t>
            </a:r>
          </a:p>
          <a:p>
            <a:r>
              <a:rPr lang="en-US" dirty="0" smtClean="0"/>
              <a:t>Does one school offer better opportunities?</a:t>
            </a:r>
          </a:p>
          <a:p>
            <a:pPr lvl="1"/>
            <a:r>
              <a:rPr lang="en-US" dirty="0" smtClean="0"/>
              <a:t>Can undergraduate students doe their own research?</a:t>
            </a:r>
          </a:p>
          <a:p>
            <a:pPr lvl="1"/>
            <a:r>
              <a:rPr lang="en-US" dirty="0" smtClean="0"/>
              <a:t>Are the facilities newer or more user-friendly?</a:t>
            </a:r>
          </a:p>
          <a:p>
            <a:pPr lvl="1"/>
            <a:r>
              <a:rPr lang="en-US" dirty="0" smtClean="0"/>
              <a:t>Find out where students in </a:t>
            </a:r>
            <a:r>
              <a:rPr lang="en-US" u="sng" dirty="0" smtClean="0"/>
              <a:t>your major </a:t>
            </a:r>
            <a:r>
              <a:rPr lang="en-US" dirty="0" smtClean="0"/>
              <a:t>have done internships.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58831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Your 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Balanced Approach</a:t>
            </a:r>
          </a:p>
          <a:p>
            <a:pPr lvl="1"/>
            <a:r>
              <a:rPr lang="en-US" dirty="0" smtClean="0"/>
              <a:t>Public, Private</a:t>
            </a:r>
          </a:p>
          <a:p>
            <a:pPr lvl="1"/>
            <a:r>
              <a:rPr lang="en-US" dirty="0" smtClean="0"/>
              <a:t>In-state, Out-of-state</a:t>
            </a:r>
          </a:p>
          <a:p>
            <a:r>
              <a:rPr lang="en-US" dirty="0" smtClean="0"/>
              <a:t>Consider the Major</a:t>
            </a:r>
          </a:p>
          <a:p>
            <a:pPr lvl="1"/>
            <a:r>
              <a:rPr lang="en-US" dirty="0" smtClean="0"/>
              <a:t>Some majors may be more competitive and have different admission requirements (e.g. nursing, engineering, PT, PA</a:t>
            </a:r>
          </a:p>
          <a:p>
            <a:r>
              <a:rPr lang="en-US" dirty="0" smtClean="0"/>
              <a:t>Consider the Type of Financial Aid Offered</a:t>
            </a:r>
          </a:p>
          <a:p>
            <a:pPr lvl="1"/>
            <a:r>
              <a:rPr lang="en-US" dirty="0" smtClean="0"/>
              <a:t>Do they ONLY offer need-based aid?</a:t>
            </a:r>
          </a:p>
          <a:p>
            <a:pPr lvl="1"/>
            <a:r>
              <a:rPr lang="en-US" dirty="0" smtClean="0"/>
              <a:t>Do they offer BOTH need-based AND merit based aid?</a:t>
            </a:r>
          </a:p>
          <a:p>
            <a:r>
              <a:rPr lang="en-US" dirty="0" smtClean="0"/>
              <a:t>Consider if they are “test optional”</a:t>
            </a:r>
          </a:p>
          <a:p>
            <a:pPr lvl="1"/>
            <a:r>
              <a:rPr lang="en-US" dirty="0" smtClean="0"/>
              <a:t>Over 850 4-year colleges and universities no longer require SAT or ACT scores as part of their admission requirements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00529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Prepare of Academic Success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sz="2800" u="sng" dirty="0" smtClean="0"/>
              <a:t>2-2-2 Approach</a:t>
            </a:r>
          </a:p>
          <a:p>
            <a:r>
              <a:rPr lang="en-US" dirty="0" smtClean="0"/>
              <a:t>2- Probable:</a:t>
            </a:r>
          </a:p>
          <a:p>
            <a:r>
              <a:rPr lang="en-US" dirty="0" smtClean="0"/>
              <a:t>2- Target:</a:t>
            </a:r>
          </a:p>
          <a:p>
            <a:r>
              <a:rPr lang="en-US" dirty="0" smtClean="0"/>
              <a:t>2- Reach:</a:t>
            </a:r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A student’s </a:t>
            </a:r>
            <a:r>
              <a:rPr lang="en-US" b="1" u="sng" dirty="0" smtClean="0"/>
              <a:t>“academic profile” </a:t>
            </a:r>
            <a:r>
              <a:rPr lang="en-US" dirty="0" smtClean="0"/>
              <a:t>consists of:</a:t>
            </a:r>
            <a:br>
              <a:rPr lang="en-US" dirty="0" smtClean="0"/>
            </a:br>
            <a:r>
              <a:rPr lang="en-US" dirty="0" smtClean="0"/>
              <a:t>Grade Point Average  (GPA)</a:t>
            </a:r>
            <a:br>
              <a:rPr lang="en-US" dirty="0" smtClean="0"/>
            </a:br>
            <a:r>
              <a:rPr lang="en-US" dirty="0" smtClean="0"/>
              <a:t>Rigor and meeting course requirements </a:t>
            </a:r>
            <a:br>
              <a:rPr lang="en-US" dirty="0" smtClean="0"/>
            </a:br>
            <a:r>
              <a:rPr lang="en-US" dirty="0" smtClean="0"/>
              <a:t>SAT and/or ACT scores</a:t>
            </a:r>
          </a:p>
        </p:txBody>
      </p:sp>
    </p:spTree>
    <p:extLst>
      <p:ext uri="{BB962C8B-B14F-4D97-AF65-F5344CB8AC3E}">
        <p14:creationId xmlns:p14="http://schemas.microsoft.com/office/powerpoint/2010/main" val="8941011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To Apply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 smtClean="0"/>
              <a:t>Early Decision (binding)</a:t>
            </a:r>
          </a:p>
          <a:p>
            <a:pPr lvl="1"/>
            <a:r>
              <a:rPr lang="en-US" dirty="0" smtClean="0"/>
              <a:t>Typically due October or November</a:t>
            </a:r>
          </a:p>
          <a:p>
            <a:r>
              <a:rPr lang="en-US" b="1" dirty="0" smtClean="0"/>
              <a:t>Early Action (non-binding)</a:t>
            </a:r>
          </a:p>
          <a:p>
            <a:pPr lvl="1"/>
            <a:r>
              <a:rPr lang="en-US" dirty="0" smtClean="0"/>
              <a:t>Typically due November or December</a:t>
            </a:r>
          </a:p>
          <a:p>
            <a:pPr lvl="1"/>
            <a:r>
              <a:rPr lang="en-US" dirty="0" smtClean="0"/>
              <a:t>CSS Profile may also be due early</a:t>
            </a:r>
          </a:p>
          <a:p>
            <a:r>
              <a:rPr lang="en-US" b="1" dirty="0" smtClean="0"/>
              <a:t>Regular Admission</a:t>
            </a:r>
          </a:p>
          <a:p>
            <a:pPr lvl="1"/>
            <a:r>
              <a:rPr lang="en-US" dirty="0" smtClean="0"/>
              <a:t>Typically due December-February</a:t>
            </a:r>
          </a:p>
          <a:p>
            <a:r>
              <a:rPr lang="en-US" b="1" dirty="0" smtClean="0"/>
              <a:t>Rolling Admission</a:t>
            </a:r>
          </a:p>
          <a:p>
            <a:pPr lvl="1"/>
            <a:r>
              <a:rPr lang="en-US" dirty="0" smtClean="0"/>
              <a:t>Typically no “hard” deadline</a:t>
            </a:r>
          </a:p>
          <a:p>
            <a:pPr marL="457200" lvl="1" indent="0" algn="ctr">
              <a:buNone/>
            </a:pPr>
            <a:r>
              <a:rPr lang="en-US" sz="2000" b="1" u="sng" dirty="0" smtClean="0"/>
              <a:t>**Pay attention to both application </a:t>
            </a:r>
            <a:r>
              <a:rPr lang="en-US" sz="2600" b="1" u="sng" dirty="0" smtClean="0"/>
              <a:t>and</a:t>
            </a:r>
            <a:r>
              <a:rPr lang="en-US" sz="2000" b="1" u="sng" dirty="0" smtClean="0"/>
              <a:t> financial aid deadlines for each school</a:t>
            </a:r>
          </a:p>
          <a:p>
            <a:pPr marL="457200" lvl="1" indent="0" algn="ctr">
              <a:buNone/>
            </a:pPr>
            <a:r>
              <a:rPr lang="en-US" sz="2000" b="1" u="sng" dirty="0" smtClean="0"/>
              <a:t>NOTE:</a:t>
            </a:r>
          </a:p>
          <a:p>
            <a:pPr marL="457200" lvl="1" indent="0" algn="ctr">
              <a:buNone/>
            </a:pPr>
            <a:r>
              <a:rPr lang="en-US" sz="2000" dirty="0" smtClean="0"/>
              <a:t>Some programs may require earlier application submission </a:t>
            </a:r>
          </a:p>
          <a:p>
            <a:pPr marL="457200" lvl="1" indent="0" algn="ctr">
              <a:buNone/>
            </a:pPr>
            <a:r>
              <a:rPr lang="en-US" sz="2000" dirty="0" smtClean="0"/>
              <a:t>(i.e. Nursing) where spots are limited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9758091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Transcript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GPA</a:t>
            </a:r>
          </a:p>
          <a:p>
            <a:pPr lvl="1"/>
            <a:r>
              <a:rPr lang="en-US" dirty="0" smtClean="0"/>
              <a:t>May be recalculated based on core classes</a:t>
            </a:r>
          </a:p>
          <a:p>
            <a:r>
              <a:rPr lang="en-US" dirty="0" smtClean="0"/>
              <a:t>Strength of Courses</a:t>
            </a:r>
          </a:p>
          <a:p>
            <a:pPr lvl="1"/>
            <a:r>
              <a:rPr lang="en-US" dirty="0" smtClean="0"/>
              <a:t>Based on available school curriculum</a:t>
            </a:r>
          </a:p>
          <a:p>
            <a:r>
              <a:rPr lang="en-US" dirty="0" smtClean="0"/>
              <a:t>Trends</a:t>
            </a:r>
          </a:p>
          <a:p>
            <a:pPr lvl="1"/>
            <a:r>
              <a:rPr lang="en-US" dirty="0" smtClean="0"/>
              <a:t>4</a:t>
            </a:r>
            <a:r>
              <a:rPr lang="en-US" baseline="30000" dirty="0" smtClean="0"/>
              <a:t>th</a:t>
            </a:r>
            <a:r>
              <a:rPr lang="en-US" dirty="0" smtClean="0"/>
              <a:t> quarter senior year grades count</a:t>
            </a:r>
          </a:p>
          <a:p>
            <a:r>
              <a:rPr lang="en-US" dirty="0" smtClean="0"/>
              <a:t>School Profile</a:t>
            </a:r>
          </a:p>
          <a:p>
            <a:pPr lvl="1"/>
            <a:r>
              <a:rPr lang="en-US" dirty="0" smtClean="0"/>
              <a:t>Each high school creates their unique school description and curriculum overview</a:t>
            </a:r>
          </a:p>
          <a:p>
            <a:pPr marL="457200" lvl="1" indent="0" algn="ctr">
              <a:buNone/>
            </a:pPr>
            <a:r>
              <a:rPr lang="en-US" b="1" dirty="0" smtClean="0"/>
              <a:t>In a survey of admission counselors “Grades in College Prep Courses” and “Strength of Curriculum” were chosen as the top 2 factors in the college admission decision.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9972105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Application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Check which application your colleges accept</a:t>
            </a:r>
          </a:p>
          <a:p>
            <a:pPr lvl="1"/>
            <a:r>
              <a:rPr lang="en-US" dirty="0" smtClean="0"/>
              <a:t>Nearly 700 schools use CommonApp.org </a:t>
            </a:r>
          </a:p>
          <a:p>
            <a:pPr lvl="1"/>
            <a:r>
              <a:rPr lang="en-US" dirty="0" smtClean="0"/>
              <a:t>Others may use an institutional app, Universal App, or Coalitions App</a:t>
            </a:r>
          </a:p>
          <a:p>
            <a:r>
              <a:rPr lang="en-US" dirty="0" smtClean="0"/>
              <a:t>Application fees</a:t>
            </a:r>
          </a:p>
          <a:p>
            <a:pPr lvl="1"/>
            <a:r>
              <a:rPr lang="en-US" dirty="0" smtClean="0"/>
              <a:t>Fee waivers</a:t>
            </a:r>
          </a:p>
          <a:p>
            <a:r>
              <a:rPr lang="en-US" dirty="0" smtClean="0"/>
              <a:t>Are supplemental forms required?</a:t>
            </a:r>
          </a:p>
          <a:p>
            <a:pPr lvl="1"/>
            <a:r>
              <a:rPr lang="en-US" dirty="0" smtClean="0"/>
              <a:t>Extra essays or short answers</a:t>
            </a:r>
          </a:p>
          <a:p>
            <a:pPr lvl="1"/>
            <a:r>
              <a:rPr lang="en-US" dirty="0" smtClean="0"/>
              <a:t>Residency verification</a:t>
            </a:r>
          </a:p>
          <a:p>
            <a:r>
              <a:rPr lang="en-US" dirty="0" smtClean="0"/>
              <a:t>Extracurricular activities- </a:t>
            </a:r>
            <a:r>
              <a:rPr lang="en-US" i="1" dirty="0" smtClean="0"/>
              <a:t>many apps limit you to 10!</a:t>
            </a:r>
          </a:p>
          <a:p>
            <a:pPr lvl="1"/>
            <a:r>
              <a:rPr lang="en-US" dirty="0" smtClean="0"/>
              <a:t>Quality over quantity</a:t>
            </a:r>
          </a:p>
          <a:p>
            <a:pPr lvl="1"/>
            <a:r>
              <a:rPr lang="en-US" dirty="0" smtClean="0"/>
              <a:t>Include a variety- show your well roundedness</a:t>
            </a:r>
          </a:p>
          <a:p>
            <a:pPr lvl="1"/>
            <a:r>
              <a:rPr lang="en-US" dirty="0" smtClean="0"/>
              <a:t>After-school employment or family responsibility costs</a:t>
            </a:r>
          </a:p>
        </p:txBody>
      </p:sp>
    </p:spTree>
    <p:extLst>
      <p:ext uri="{BB962C8B-B14F-4D97-AF65-F5344CB8AC3E}">
        <p14:creationId xmlns:p14="http://schemas.microsoft.com/office/powerpoint/2010/main" val="139644769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184</TotalTime>
  <Words>1177</Words>
  <Application>Microsoft Office PowerPoint</Application>
  <PresentationFormat>Custom</PresentationFormat>
  <Paragraphs>181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Facet</vt:lpstr>
      <vt:lpstr>College Overview for Seniors</vt:lpstr>
      <vt:lpstr>Things we will cover</vt:lpstr>
      <vt:lpstr>The College Search: A Review</vt:lpstr>
      <vt:lpstr>The College Search: In-Depth </vt:lpstr>
      <vt:lpstr>Creating Your List</vt:lpstr>
      <vt:lpstr>Prepare of Academic Success </vt:lpstr>
      <vt:lpstr>When To Apply</vt:lpstr>
      <vt:lpstr>The Transcript</vt:lpstr>
      <vt:lpstr>The Application</vt:lpstr>
      <vt:lpstr>The Essay</vt:lpstr>
      <vt:lpstr>Other Components</vt:lpstr>
      <vt:lpstr>Senior Year Timeline</vt:lpstr>
      <vt:lpstr>Financial Aid: A Preview</vt:lpstr>
      <vt:lpstr>Recognize Potential Cost </vt:lpstr>
      <vt:lpstr>Net Price Calculator</vt:lpstr>
      <vt:lpstr>Scholarships</vt:lpstr>
      <vt:lpstr>Continuing Steps to Financial Aid</vt:lpstr>
      <vt:lpstr>Direct Link: PHEAA on You tube</vt:lpstr>
      <vt:lpstr>PowerPoint Presentation</vt:lpstr>
    </vt:vector>
  </TitlesOfParts>
  <Company>CASD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College Overview for Seniors</dc:title>
  <dc:creator>Jamie May</dc:creator>
  <cp:lastModifiedBy>Deanna Watkins</cp:lastModifiedBy>
  <cp:revision>24</cp:revision>
  <dcterms:created xsi:type="dcterms:W3CDTF">2017-02-01T14:43:19Z</dcterms:created>
  <dcterms:modified xsi:type="dcterms:W3CDTF">2018-06-13T13:06:14Z</dcterms:modified>
</cp:coreProperties>
</file>