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336" r:id="rId2"/>
    <p:sldId id="351" r:id="rId3"/>
    <p:sldId id="337" r:id="rId4"/>
    <p:sldId id="288" r:id="rId5"/>
    <p:sldId id="317" r:id="rId6"/>
    <p:sldId id="328" r:id="rId7"/>
    <p:sldId id="354" r:id="rId8"/>
    <p:sldId id="329" r:id="rId9"/>
    <p:sldId id="353" r:id="rId10"/>
    <p:sldId id="352" r:id="rId11"/>
    <p:sldId id="316" r:id="rId12"/>
    <p:sldId id="335" r:id="rId13"/>
    <p:sldId id="331" r:id="rId14"/>
    <p:sldId id="265" r:id="rId15"/>
    <p:sldId id="289" r:id="rId16"/>
    <p:sldId id="349" r:id="rId17"/>
    <p:sldId id="339" r:id="rId18"/>
    <p:sldId id="340" r:id="rId19"/>
    <p:sldId id="341" r:id="rId20"/>
    <p:sldId id="342" r:id="rId21"/>
    <p:sldId id="343" r:id="rId22"/>
    <p:sldId id="344" r:id="rId23"/>
    <p:sldId id="345" r:id="rId24"/>
    <p:sldId id="346" r:id="rId25"/>
    <p:sldId id="347" r:id="rId26"/>
    <p:sldId id="348" r:id="rId27"/>
    <p:sldId id="268"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F99"/>
    <a:srgbClr val="CC0000"/>
    <a:srgbClr val="0066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05" autoAdjust="0"/>
    <p:restoredTop sz="72892" autoAdjust="0"/>
  </p:normalViewPr>
  <p:slideViewPr>
    <p:cSldViewPr snapToGrid="0">
      <p:cViewPr varScale="1">
        <p:scale>
          <a:sx n="60" d="100"/>
          <a:sy n="60" d="100"/>
        </p:scale>
        <p:origin x="1507" y="7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jpg"/></Relationships>
</file>

<file path=ppt/diagrams/_rels/drawing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jpg"/></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89653-E575-4002-AA34-8D670CE99EC3}" type="doc">
      <dgm:prSet loTypeId="urn:microsoft.com/office/officeart/2005/8/layout/hProcess7" loCatId="list" qsTypeId="urn:microsoft.com/office/officeart/2005/8/quickstyle/simple2" qsCatId="simple" csTypeId="urn:microsoft.com/office/officeart/2005/8/colors/accent4_1" csCatId="accent4" phldr="1"/>
      <dgm:spPr/>
      <dgm:t>
        <a:bodyPr/>
        <a:lstStyle/>
        <a:p>
          <a:endParaRPr lang="en-US"/>
        </a:p>
      </dgm:t>
    </dgm:pt>
    <dgm:pt modelId="{72D10BC5-E6BD-401F-8618-FB083000988B}">
      <dgm:prSet phldrT="[Text]"/>
      <dgm:spPr/>
      <dgm:t>
        <a:bodyPr/>
        <a:lstStyle/>
        <a:p>
          <a:pPr algn="ctr"/>
          <a:r>
            <a:rPr lang="en-US">
              <a:solidFill>
                <a:srgbClr val="0070C0"/>
              </a:solidFill>
              <a:latin typeface="Bodoni MT Black" panose="02070A03080606020203" pitchFamily="18" charset="0"/>
            </a:rPr>
            <a:t>Past</a:t>
          </a:r>
        </a:p>
      </dgm:t>
    </dgm:pt>
    <dgm:pt modelId="{9131FEA6-0BE5-485D-BD17-EDDED702802A}" type="parTrans" cxnId="{9CED0161-33D3-4E5B-8D9E-512525A91100}">
      <dgm:prSet/>
      <dgm:spPr/>
      <dgm:t>
        <a:bodyPr/>
        <a:lstStyle/>
        <a:p>
          <a:endParaRPr lang="en-US"/>
        </a:p>
      </dgm:t>
    </dgm:pt>
    <dgm:pt modelId="{0755838C-2B7D-4D84-AB39-B5B00470C26F}" type="sibTrans" cxnId="{9CED0161-33D3-4E5B-8D9E-512525A91100}">
      <dgm:prSet/>
      <dgm:spPr/>
      <dgm:t>
        <a:bodyPr/>
        <a:lstStyle/>
        <a:p>
          <a:endParaRPr lang="en-US"/>
        </a:p>
      </dgm:t>
    </dgm:pt>
    <dgm:pt modelId="{660C74D1-699D-44E0-8E5A-E6D15F8FD010}">
      <dgm:prSet phldrT="[Text]" custT="1"/>
      <dgm:spPr/>
      <dgm:t>
        <a:bodyPr/>
        <a:lstStyle/>
        <a:p>
          <a:pPr algn="ctr"/>
          <a:endParaRPr lang="en-US" sz="2400" b="1" dirty="0">
            <a:solidFill>
              <a:srgbClr val="0070C0"/>
            </a:solidFill>
          </a:endParaRPr>
        </a:p>
        <a:p>
          <a:pPr algn="ctr"/>
          <a:r>
            <a:rPr lang="en-US" sz="2000" b="1" dirty="0">
              <a:solidFill>
                <a:srgbClr val="0070C0"/>
              </a:solidFill>
            </a:rPr>
            <a:t>Job Skills</a:t>
          </a:r>
        </a:p>
      </dgm:t>
    </dgm:pt>
    <dgm:pt modelId="{6546E112-195D-404D-9115-66D0EFDB9847}" type="parTrans" cxnId="{E1E277D4-0A5F-4F1D-85CD-74E16E787EE6}">
      <dgm:prSet/>
      <dgm:spPr/>
      <dgm:t>
        <a:bodyPr/>
        <a:lstStyle/>
        <a:p>
          <a:endParaRPr lang="en-US"/>
        </a:p>
      </dgm:t>
    </dgm:pt>
    <dgm:pt modelId="{C41DE83D-F48D-4BE7-A434-9E157117BB8A}" type="sibTrans" cxnId="{E1E277D4-0A5F-4F1D-85CD-74E16E787EE6}">
      <dgm:prSet/>
      <dgm:spPr/>
      <dgm:t>
        <a:bodyPr/>
        <a:lstStyle/>
        <a:p>
          <a:endParaRPr lang="en-US"/>
        </a:p>
      </dgm:t>
    </dgm:pt>
    <dgm:pt modelId="{0081B7D1-98F0-4C84-BC28-4D2D7D165B75}">
      <dgm:prSet phldrT="[Text]">
        <dgm:style>
          <a:lnRef idx="2">
            <a:schemeClr val="accent4"/>
          </a:lnRef>
          <a:fillRef idx="1">
            <a:schemeClr val="lt1"/>
          </a:fillRef>
          <a:effectRef idx="0">
            <a:schemeClr val="accent4"/>
          </a:effectRef>
          <a:fontRef idx="minor">
            <a:schemeClr val="dk1"/>
          </a:fontRef>
        </dgm:style>
      </dgm:prSet>
      <dgm:spPr>
        <a:ln w="19050"/>
      </dgm:spPr>
      <dgm:t>
        <a:bodyPr/>
        <a:lstStyle/>
        <a:p>
          <a:pPr algn="ctr"/>
          <a:r>
            <a:rPr lang="en-US">
              <a:solidFill>
                <a:srgbClr val="0070C0"/>
              </a:solidFill>
              <a:latin typeface="Bodoni MT Black" panose="02070A03080606020203" pitchFamily="18" charset="0"/>
            </a:rPr>
            <a:t>Present</a:t>
          </a:r>
        </a:p>
      </dgm:t>
    </dgm:pt>
    <dgm:pt modelId="{5D054F37-356D-4CFC-8FAE-E6ED07029BE3}" type="parTrans" cxnId="{AB39910A-7F92-493F-B628-54A1270E2AF2}">
      <dgm:prSet/>
      <dgm:spPr/>
      <dgm:t>
        <a:bodyPr/>
        <a:lstStyle/>
        <a:p>
          <a:endParaRPr lang="en-US"/>
        </a:p>
      </dgm:t>
    </dgm:pt>
    <dgm:pt modelId="{9A0DB9CD-C5BD-4DD0-BAD4-407582DE4E19}" type="sibTrans" cxnId="{AB39910A-7F92-493F-B628-54A1270E2AF2}">
      <dgm:prSet/>
      <dgm:spPr/>
      <dgm:t>
        <a:bodyPr/>
        <a:lstStyle/>
        <a:p>
          <a:endParaRPr lang="en-US"/>
        </a:p>
      </dgm:t>
    </dgm:pt>
    <dgm:pt modelId="{9A334126-9187-425F-8725-E49365CDE064}">
      <dgm:prSet phldrT="[Text]" custT="1"/>
      <dgm:spPr/>
      <dgm:t>
        <a:bodyPr/>
        <a:lstStyle/>
        <a:p>
          <a:pPr algn="ctr"/>
          <a:r>
            <a:rPr lang="en-US" sz="2000" b="1" dirty="0">
              <a:solidFill>
                <a:srgbClr val="0070C0"/>
              </a:solidFill>
            </a:rPr>
            <a:t>College Readiness &amp; Career Pathways</a:t>
          </a:r>
        </a:p>
      </dgm:t>
    </dgm:pt>
    <dgm:pt modelId="{94C4662A-BFA7-4002-B9BA-1444F07B7CFF}" type="parTrans" cxnId="{DEE0DBC9-2F10-4605-8E03-41A9B8F56CA3}">
      <dgm:prSet/>
      <dgm:spPr/>
      <dgm:t>
        <a:bodyPr/>
        <a:lstStyle/>
        <a:p>
          <a:endParaRPr lang="en-US"/>
        </a:p>
      </dgm:t>
    </dgm:pt>
    <dgm:pt modelId="{4BBB9C79-F837-4420-9498-BC88287874CD}" type="sibTrans" cxnId="{DEE0DBC9-2F10-4605-8E03-41A9B8F56CA3}">
      <dgm:prSet/>
      <dgm:spPr/>
      <dgm:t>
        <a:bodyPr/>
        <a:lstStyle/>
        <a:p>
          <a:endParaRPr lang="en-US"/>
        </a:p>
      </dgm:t>
    </dgm:pt>
    <dgm:pt modelId="{E85A0C30-21B8-4273-B77E-6F6A3BC5C6F6}">
      <dgm:prSet phldrT="[Text]"/>
      <dgm:spPr/>
      <dgm:t>
        <a:bodyPr/>
        <a:lstStyle/>
        <a:p>
          <a:pPr algn="ctr"/>
          <a:r>
            <a:rPr lang="en-US">
              <a:solidFill>
                <a:srgbClr val="0070C0"/>
              </a:solidFill>
              <a:latin typeface="Bodoni MT Black" panose="02070A03080606020203" pitchFamily="18" charset="0"/>
            </a:rPr>
            <a:t>Future</a:t>
          </a:r>
        </a:p>
      </dgm:t>
    </dgm:pt>
    <dgm:pt modelId="{577ED84F-8C57-4C27-9570-EACD1239C2B6}" type="parTrans" cxnId="{8B8979B7-77F1-4C5C-9F06-AA83749CD25E}">
      <dgm:prSet/>
      <dgm:spPr/>
      <dgm:t>
        <a:bodyPr/>
        <a:lstStyle/>
        <a:p>
          <a:endParaRPr lang="en-US"/>
        </a:p>
      </dgm:t>
    </dgm:pt>
    <dgm:pt modelId="{30EC7B4D-44B7-4C90-ADA8-175E86641C43}" type="sibTrans" cxnId="{8B8979B7-77F1-4C5C-9F06-AA83749CD25E}">
      <dgm:prSet/>
      <dgm:spPr/>
      <dgm:t>
        <a:bodyPr/>
        <a:lstStyle/>
        <a:p>
          <a:endParaRPr lang="en-US"/>
        </a:p>
      </dgm:t>
    </dgm:pt>
    <dgm:pt modelId="{CD19C03C-EDBA-452C-A115-FBBFB017F375}">
      <dgm:prSet phldrT="[Text]" custT="1"/>
      <dgm:spPr/>
      <dgm:t>
        <a:bodyPr/>
        <a:lstStyle/>
        <a:p>
          <a:pPr algn="ctr"/>
          <a:endParaRPr lang="en-US" sz="2400" b="1">
            <a:solidFill>
              <a:srgbClr val="0070C0"/>
            </a:solidFill>
          </a:endParaRPr>
        </a:p>
        <a:p>
          <a:pPr algn="ctr"/>
          <a:r>
            <a:rPr lang="en-US" sz="2000" b="1">
              <a:solidFill>
                <a:srgbClr val="0070C0"/>
              </a:solidFill>
            </a:rPr>
            <a:t>Next Steps</a:t>
          </a:r>
        </a:p>
      </dgm:t>
    </dgm:pt>
    <dgm:pt modelId="{8B698300-878C-4B26-914E-E6C8D8FEA6B7}" type="parTrans" cxnId="{A1D10180-98FC-422D-BA1A-777850644B81}">
      <dgm:prSet/>
      <dgm:spPr/>
      <dgm:t>
        <a:bodyPr/>
        <a:lstStyle/>
        <a:p>
          <a:endParaRPr lang="en-US"/>
        </a:p>
      </dgm:t>
    </dgm:pt>
    <dgm:pt modelId="{612841F6-2BE3-4C5E-8777-A8885BC44232}" type="sibTrans" cxnId="{A1D10180-98FC-422D-BA1A-777850644B81}">
      <dgm:prSet/>
      <dgm:spPr/>
      <dgm:t>
        <a:bodyPr/>
        <a:lstStyle/>
        <a:p>
          <a:endParaRPr lang="en-US"/>
        </a:p>
      </dgm:t>
    </dgm:pt>
    <dgm:pt modelId="{50060047-F6EA-41C1-B148-398B05C6CA5B}">
      <dgm:prSet phldrT="[Text]" custT="1"/>
      <dgm:spPr/>
      <dgm:t>
        <a:bodyPr/>
        <a:lstStyle/>
        <a:p>
          <a:pPr algn="ctr"/>
          <a:endParaRPr lang="en-US" sz="2400" b="1">
            <a:solidFill>
              <a:srgbClr val="0070C0"/>
            </a:solidFill>
          </a:endParaRPr>
        </a:p>
      </dgm:t>
    </dgm:pt>
    <dgm:pt modelId="{915EEE28-70E7-486C-921D-CCF671ACC349}" type="parTrans" cxnId="{B478B125-7FFF-48C6-B016-7BFEE350A249}">
      <dgm:prSet/>
      <dgm:spPr/>
      <dgm:t>
        <a:bodyPr/>
        <a:lstStyle/>
        <a:p>
          <a:endParaRPr lang="en-US"/>
        </a:p>
      </dgm:t>
    </dgm:pt>
    <dgm:pt modelId="{1C7BD3EF-5895-4722-BF5C-974C46AF345F}" type="sibTrans" cxnId="{B478B125-7FFF-48C6-B016-7BFEE350A249}">
      <dgm:prSet/>
      <dgm:spPr/>
      <dgm:t>
        <a:bodyPr/>
        <a:lstStyle/>
        <a:p>
          <a:endParaRPr lang="en-US"/>
        </a:p>
      </dgm:t>
    </dgm:pt>
    <dgm:pt modelId="{4AF7FEAC-75FD-4374-A265-1A5A2B7DE5A8}" type="pres">
      <dgm:prSet presAssocID="{C8B89653-E575-4002-AA34-8D670CE99EC3}" presName="Name0" presStyleCnt="0">
        <dgm:presLayoutVars>
          <dgm:dir/>
          <dgm:animLvl val="lvl"/>
          <dgm:resizeHandles val="exact"/>
        </dgm:presLayoutVars>
      </dgm:prSet>
      <dgm:spPr/>
      <dgm:t>
        <a:bodyPr/>
        <a:lstStyle/>
        <a:p>
          <a:endParaRPr lang="en-US"/>
        </a:p>
      </dgm:t>
    </dgm:pt>
    <dgm:pt modelId="{3BE8B793-A6A6-423A-9053-2AADEB5FED91}" type="pres">
      <dgm:prSet presAssocID="{72D10BC5-E6BD-401F-8618-FB083000988B}" presName="compositeNode" presStyleCnt="0">
        <dgm:presLayoutVars>
          <dgm:bulletEnabled val="1"/>
        </dgm:presLayoutVars>
      </dgm:prSet>
      <dgm:spPr/>
    </dgm:pt>
    <dgm:pt modelId="{B9D5D54E-711C-4709-8CCF-C5DE9FCD9B26}" type="pres">
      <dgm:prSet presAssocID="{72D10BC5-E6BD-401F-8618-FB083000988B}" presName="bgRect" presStyleLbl="node1" presStyleIdx="0" presStyleCnt="3" custScaleY="187936" custLinFactNeighborX="-23" custLinFactNeighborY="884"/>
      <dgm:spPr/>
      <dgm:t>
        <a:bodyPr/>
        <a:lstStyle/>
        <a:p>
          <a:endParaRPr lang="en-US"/>
        </a:p>
      </dgm:t>
    </dgm:pt>
    <dgm:pt modelId="{0A8BDA05-F231-4BC5-B37C-6A06A5615FF7}" type="pres">
      <dgm:prSet presAssocID="{72D10BC5-E6BD-401F-8618-FB083000988B}" presName="parentNode" presStyleLbl="node1" presStyleIdx="0" presStyleCnt="3">
        <dgm:presLayoutVars>
          <dgm:chMax val="0"/>
          <dgm:bulletEnabled val="1"/>
        </dgm:presLayoutVars>
      </dgm:prSet>
      <dgm:spPr/>
      <dgm:t>
        <a:bodyPr/>
        <a:lstStyle/>
        <a:p>
          <a:endParaRPr lang="en-US"/>
        </a:p>
      </dgm:t>
    </dgm:pt>
    <dgm:pt modelId="{51D1A807-BC6F-4D8D-8704-E3D9882C74A5}" type="pres">
      <dgm:prSet presAssocID="{72D10BC5-E6BD-401F-8618-FB083000988B}" presName="childNode" presStyleLbl="node1" presStyleIdx="0" presStyleCnt="3">
        <dgm:presLayoutVars>
          <dgm:bulletEnabled val="1"/>
        </dgm:presLayoutVars>
      </dgm:prSet>
      <dgm:spPr/>
      <dgm:t>
        <a:bodyPr/>
        <a:lstStyle/>
        <a:p>
          <a:endParaRPr lang="en-US"/>
        </a:p>
      </dgm:t>
    </dgm:pt>
    <dgm:pt modelId="{47C9498D-4482-4DEC-B756-6AA6F51F75E7}" type="pres">
      <dgm:prSet presAssocID="{0755838C-2B7D-4D84-AB39-B5B00470C26F}" presName="hSp" presStyleCnt="0"/>
      <dgm:spPr/>
    </dgm:pt>
    <dgm:pt modelId="{B2F3357B-E2FD-4DFC-B1A6-4FE1FD2B713B}" type="pres">
      <dgm:prSet presAssocID="{0755838C-2B7D-4D84-AB39-B5B00470C26F}" presName="vProcSp" presStyleCnt="0"/>
      <dgm:spPr/>
    </dgm:pt>
    <dgm:pt modelId="{0A042267-CA85-4635-882F-45ED30CB63F7}" type="pres">
      <dgm:prSet presAssocID="{0755838C-2B7D-4D84-AB39-B5B00470C26F}" presName="vSp1" presStyleCnt="0"/>
      <dgm:spPr/>
    </dgm:pt>
    <dgm:pt modelId="{8AA61A14-2266-47F4-81D2-E094609CC539}" type="pres">
      <dgm:prSet presAssocID="{0755838C-2B7D-4D84-AB39-B5B00470C26F}" presName="simulatedConn" presStyleLbl="solidFgAcc1" presStyleIdx="0" presStyleCnt="2" custLinFactY="-283338" custLinFactNeighborX="412" custLinFactNeighborY="-300000"/>
      <dgm:spPr>
        <a:solidFill>
          <a:srgbClr val="FFC000"/>
        </a:solidFill>
      </dgm:spPr>
    </dgm:pt>
    <dgm:pt modelId="{7675D78C-57AF-48D5-AF7E-71D1C28A44B1}" type="pres">
      <dgm:prSet presAssocID="{0755838C-2B7D-4D84-AB39-B5B00470C26F}" presName="vSp2" presStyleCnt="0"/>
      <dgm:spPr/>
    </dgm:pt>
    <dgm:pt modelId="{FA5C4F16-0986-414A-BB93-FE5EFDFCBEDE}" type="pres">
      <dgm:prSet presAssocID="{0755838C-2B7D-4D84-AB39-B5B00470C26F}" presName="sibTrans" presStyleCnt="0"/>
      <dgm:spPr/>
    </dgm:pt>
    <dgm:pt modelId="{7665A911-EE61-4623-9782-BA89752B62C7}" type="pres">
      <dgm:prSet presAssocID="{0081B7D1-98F0-4C84-BC28-4D2D7D165B75}" presName="compositeNode" presStyleCnt="0">
        <dgm:presLayoutVars>
          <dgm:bulletEnabled val="1"/>
        </dgm:presLayoutVars>
      </dgm:prSet>
      <dgm:spPr/>
    </dgm:pt>
    <dgm:pt modelId="{5BA72C7D-F498-4B3E-8B15-A8CBD7EB156D}" type="pres">
      <dgm:prSet presAssocID="{0081B7D1-98F0-4C84-BC28-4D2D7D165B75}" presName="bgRect" presStyleLbl="node1" presStyleIdx="1" presStyleCnt="3" custScaleY="188532" custLinFactNeighborX="-1432" custLinFactNeighborY="586"/>
      <dgm:spPr/>
      <dgm:t>
        <a:bodyPr/>
        <a:lstStyle/>
        <a:p>
          <a:endParaRPr lang="en-US"/>
        </a:p>
      </dgm:t>
    </dgm:pt>
    <dgm:pt modelId="{E372CA23-D819-46E2-B709-5505088E0BE5}" type="pres">
      <dgm:prSet presAssocID="{0081B7D1-98F0-4C84-BC28-4D2D7D165B75}" presName="parentNode" presStyleLbl="node1" presStyleIdx="1" presStyleCnt="3">
        <dgm:presLayoutVars>
          <dgm:chMax val="0"/>
          <dgm:bulletEnabled val="1"/>
        </dgm:presLayoutVars>
      </dgm:prSet>
      <dgm:spPr/>
      <dgm:t>
        <a:bodyPr/>
        <a:lstStyle/>
        <a:p>
          <a:endParaRPr lang="en-US"/>
        </a:p>
      </dgm:t>
    </dgm:pt>
    <dgm:pt modelId="{5A06A290-70D7-4F6F-B1EF-0B8077B3D168}" type="pres">
      <dgm:prSet presAssocID="{0081B7D1-98F0-4C84-BC28-4D2D7D165B75}" presName="childNode" presStyleLbl="node1" presStyleIdx="1" presStyleCnt="3">
        <dgm:presLayoutVars>
          <dgm:bulletEnabled val="1"/>
        </dgm:presLayoutVars>
      </dgm:prSet>
      <dgm:spPr/>
      <dgm:t>
        <a:bodyPr/>
        <a:lstStyle/>
        <a:p>
          <a:endParaRPr lang="en-US"/>
        </a:p>
      </dgm:t>
    </dgm:pt>
    <dgm:pt modelId="{031963D2-D17F-47D2-817B-52D84D779768}" type="pres">
      <dgm:prSet presAssocID="{9A0DB9CD-C5BD-4DD0-BAD4-407582DE4E19}" presName="hSp" presStyleCnt="0"/>
      <dgm:spPr/>
    </dgm:pt>
    <dgm:pt modelId="{4B7A514E-6815-4E9D-B7A4-1DBE8138B22C}" type="pres">
      <dgm:prSet presAssocID="{9A0DB9CD-C5BD-4DD0-BAD4-407582DE4E19}" presName="vProcSp" presStyleCnt="0"/>
      <dgm:spPr/>
    </dgm:pt>
    <dgm:pt modelId="{98D42F23-E1B3-4976-95B2-033774BA4F32}" type="pres">
      <dgm:prSet presAssocID="{9A0DB9CD-C5BD-4DD0-BAD4-407582DE4E19}" presName="vSp1" presStyleCnt="0"/>
      <dgm:spPr/>
    </dgm:pt>
    <dgm:pt modelId="{5FA51FD9-5783-4670-8CD2-CD7E5BA603BA}" type="pres">
      <dgm:prSet presAssocID="{9A0DB9CD-C5BD-4DD0-BAD4-407582DE4E19}" presName="simulatedConn" presStyleLbl="solidFgAcc1" presStyleIdx="1" presStyleCnt="2" custLinFactY="-271466" custLinFactNeighborX="-8871" custLinFactNeighborY="-300000"/>
      <dgm:spPr>
        <a:solidFill>
          <a:srgbClr val="FFC000"/>
        </a:solidFill>
      </dgm:spPr>
    </dgm:pt>
    <dgm:pt modelId="{676C3009-FD55-4500-A034-65E3D5366D51}" type="pres">
      <dgm:prSet presAssocID="{9A0DB9CD-C5BD-4DD0-BAD4-407582DE4E19}" presName="vSp2" presStyleCnt="0"/>
      <dgm:spPr/>
    </dgm:pt>
    <dgm:pt modelId="{DF7BD6E3-FA2B-48DB-9B2E-69292C36584C}" type="pres">
      <dgm:prSet presAssocID="{9A0DB9CD-C5BD-4DD0-BAD4-407582DE4E19}" presName="sibTrans" presStyleCnt="0"/>
      <dgm:spPr/>
    </dgm:pt>
    <dgm:pt modelId="{E4B42D0F-72D6-42B3-8950-902635669482}" type="pres">
      <dgm:prSet presAssocID="{E85A0C30-21B8-4273-B77E-6F6A3BC5C6F6}" presName="compositeNode" presStyleCnt="0">
        <dgm:presLayoutVars>
          <dgm:bulletEnabled val="1"/>
        </dgm:presLayoutVars>
      </dgm:prSet>
      <dgm:spPr/>
    </dgm:pt>
    <dgm:pt modelId="{5980604D-FCE6-41B7-AA36-5EEA3E365CFE}" type="pres">
      <dgm:prSet presAssocID="{E85A0C30-21B8-4273-B77E-6F6A3BC5C6F6}" presName="bgRect" presStyleLbl="node1" presStyleIdx="2" presStyleCnt="3" custScaleY="187969"/>
      <dgm:spPr/>
      <dgm:t>
        <a:bodyPr/>
        <a:lstStyle/>
        <a:p>
          <a:endParaRPr lang="en-US"/>
        </a:p>
      </dgm:t>
    </dgm:pt>
    <dgm:pt modelId="{34A00370-E479-46DC-9120-A4ED300418AF}" type="pres">
      <dgm:prSet presAssocID="{E85A0C30-21B8-4273-B77E-6F6A3BC5C6F6}" presName="parentNode" presStyleLbl="node1" presStyleIdx="2" presStyleCnt="3">
        <dgm:presLayoutVars>
          <dgm:chMax val="0"/>
          <dgm:bulletEnabled val="1"/>
        </dgm:presLayoutVars>
      </dgm:prSet>
      <dgm:spPr/>
      <dgm:t>
        <a:bodyPr/>
        <a:lstStyle/>
        <a:p>
          <a:endParaRPr lang="en-US"/>
        </a:p>
      </dgm:t>
    </dgm:pt>
    <dgm:pt modelId="{54DBF2B8-C4BC-4BC0-B4DA-ED174278D733}" type="pres">
      <dgm:prSet presAssocID="{E85A0C30-21B8-4273-B77E-6F6A3BC5C6F6}" presName="childNode" presStyleLbl="node1" presStyleIdx="2" presStyleCnt="3">
        <dgm:presLayoutVars>
          <dgm:bulletEnabled val="1"/>
        </dgm:presLayoutVars>
      </dgm:prSet>
      <dgm:spPr/>
      <dgm:t>
        <a:bodyPr/>
        <a:lstStyle/>
        <a:p>
          <a:endParaRPr lang="en-US"/>
        </a:p>
      </dgm:t>
    </dgm:pt>
  </dgm:ptLst>
  <dgm:cxnLst>
    <dgm:cxn modelId="{DEE0DBC9-2F10-4605-8E03-41A9B8F56CA3}" srcId="{0081B7D1-98F0-4C84-BC28-4D2D7D165B75}" destId="{9A334126-9187-425F-8725-E49365CDE064}" srcOrd="0" destOrd="0" parTransId="{94C4662A-BFA7-4002-B9BA-1444F07B7CFF}" sibTransId="{4BBB9C79-F837-4420-9498-BC88287874CD}"/>
    <dgm:cxn modelId="{6254EE45-6859-42A6-BBCB-04B45EC72882}" type="presOf" srcId="{E85A0C30-21B8-4273-B77E-6F6A3BC5C6F6}" destId="{34A00370-E479-46DC-9120-A4ED300418AF}" srcOrd="1" destOrd="0" presId="urn:microsoft.com/office/officeart/2005/8/layout/hProcess7"/>
    <dgm:cxn modelId="{83DD25CA-7F33-43AA-910A-FE3BFD69D46F}" type="presOf" srcId="{9A334126-9187-425F-8725-E49365CDE064}" destId="{5A06A290-70D7-4F6F-B1EF-0B8077B3D168}" srcOrd="0" destOrd="0" presId="urn:microsoft.com/office/officeart/2005/8/layout/hProcess7"/>
    <dgm:cxn modelId="{7B74558C-C15B-4C0B-A439-50284EFC85AA}" type="presOf" srcId="{72D10BC5-E6BD-401F-8618-FB083000988B}" destId="{B9D5D54E-711C-4709-8CCF-C5DE9FCD9B26}" srcOrd="0" destOrd="0" presId="urn:microsoft.com/office/officeart/2005/8/layout/hProcess7"/>
    <dgm:cxn modelId="{9CED0161-33D3-4E5B-8D9E-512525A91100}" srcId="{C8B89653-E575-4002-AA34-8D670CE99EC3}" destId="{72D10BC5-E6BD-401F-8618-FB083000988B}" srcOrd="0" destOrd="0" parTransId="{9131FEA6-0BE5-485D-BD17-EDDED702802A}" sibTransId="{0755838C-2B7D-4D84-AB39-B5B00470C26F}"/>
    <dgm:cxn modelId="{B478B125-7FFF-48C6-B016-7BFEE350A249}" srcId="{72D10BC5-E6BD-401F-8618-FB083000988B}" destId="{50060047-F6EA-41C1-B148-398B05C6CA5B}" srcOrd="1" destOrd="0" parTransId="{915EEE28-70E7-486C-921D-CCF671ACC349}" sibTransId="{1C7BD3EF-5895-4722-BF5C-974C46AF345F}"/>
    <dgm:cxn modelId="{99342297-2AEA-4954-81FB-77D39323124E}" type="presOf" srcId="{660C74D1-699D-44E0-8E5A-E6D15F8FD010}" destId="{51D1A807-BC6F-4D8D-8704-E3D9882C74A5}" srcOrd="0" destOrd="0" presId="urn:microsoft.com/office/officeart/2005/8/layout/hProcess7"/>
    <dgm:cxn modelId="{BA453D3D-BDF2-4B6E-A470-7244CA7E1AC5}" type="presOf" srcId="{0081B7D1-98F0-4C84-BC28-4D2D7D165B75}" destId="{E372CA23-D819-46E2-B709-5505088E0BE5}" srcOrd="1" destOrd="0" presId="urn:microsoft.com/office/officeart/2005/8/layout/hProcess7"/>
    <dgm:cxn modelId="{A1D10180-98FC-422D-BA1A-777850644B81}" srcId="{E85A0C30-21B8-4273-B77E-6F6A3BC5C6F6}" destId="{CD19C03C-EDBA-452C-A115-FBBFB017F375}" srcOrd="0" destOrd="0" parTransId="{8B698300-878C-4B26-914E-E6C8D8FEA6B7}" sibTransId="{612841F6-2BE3-4C5E-8777-A8885BC44232}"/>
    <dgm:cxn modelId="{0015DA1D-7C51-4556-9148-C07E187ED057}" type="presOf" srcId="{72D10BC5-E6BD-401F-8618-FB083000988B}" destId="{0A8BDA05-F231-4BC5-B37C-6A06A5615FF7}" srcOrd="1" destOrd="0" presId="urn:microsoft.com/office/officeart/2005/8/layout/hProcess7"/>
    <dgm:cxn modelId="{A6250F1C-8824-4453-9C13-899D5289F6E8}" type="presOf" srcId="{CD19C03C-EDBA-452C-A115-FBBFB017F375}" destId="{54DBF2B8-C4BC-4BC0-B4DA-ED174278D733}" srcOrd="0" destOrd="0" presId="urn:microsoft.com/office/officeart/2005/8/layout/hProcess7"/>
    <dgm:cxn modelId="{8B8979B7-77F1-4C5C-9F06-AA83749CD25E}" srcId="{C8B89653-E575-4002-AA34-8D670CE99EC3}" destId="{E85A0C30-21B8-4273-B77E-6F6A3BC5C6F6}" srcOrd="2" destOrd="0" parTransId="{577ED84F-8C57-4C27-9570-EACD1239C2B6}" sibTransId="{30EC7B4D-44B7-4C90-ADA8-175E86641C43}"/>
    <dgm:cxn modelId="{18570F1A-ACCE-4A2E-B839-4A68309701ED}" type="presOf" srcId="{C8B89653-E575-4002-AA34-8D670CE99EC3}" destId="{4AF7FEAC-75FD-4374-A265-1A5A2B7DE5A8}" srcOrd="0" destOrd="0" presId="urn:microsoft.com/office/officeart/2005/8/layout/hProcess7"/>
    <dgm:cxn modelId="{E1E277D4-0A5F-4F1D-85CD-74E16E787EE6}" srcId="{72D10BC5-E6BD-401F-8618-FB083000988B}" destId="{660C74D1-699D-44E0-8E5A-E6D15F8FD010}" srcOrd="0" destOrd="0" parTransId="{6546E112-195D-404D-9115-66D0EFDB9847}" sibTransId="{C41DE83D-F48D-4BE7-A434-9E157117BB8A}"/>
    <dgm:cxn modelId="{2D0CABA9-3E5A-44E6-989F-D6CED62C16E0}" type="presOf" srcId="{E85A0C30-21B8-4273-B77E-6F6A3BC5C6F6}" destId="{5980604D-FCE6-41B7-AA36-5EEA3E365CFE}" srcOrd="0" destOrd="0" presId="urn:microsoft.com/office/officeart/2005/8/layout/hProcess7"/>
    <dgm:cxn modelId="{14C0240D-13AE-415C-AD26-826AFF2D8809}" type="presOf" srcId="{0081B7D1-98F0-4C84-BC28-4D2D7D165B75}" destId="{5BA72C7D-F498-4B3E-8B15-A8CBD7EB156D}" srcOrd="0" destOrd="0" presId="urn:microsoft.com/office/officeart/2005/8/layout/hProcess7"/>
    <dgm:cxn modelId="{C34FC7D5-968A-4BE2-B09E-7992855ACB70}" type="presOf" srcId="{50060047-F6EA-41C1-B148-398B05C6CA5B}" destId="{51D1A807-BC6F-4D8D-8704-E3D9882C74A5}" srcOrd="0" destOrd="1" presId="urn:microsoft.com/office/officeart/2005/8/layout/hProcess7"/>
    <dgm:cxn modelId="{AB39910A-7F92-493F-B628-54A1270E2AF2}" srcId="{C8B89653-E575-4002-AA34-8D670CE99EC3}" destId="{0081B7D1-98F0-4C84-BC28-4D2D7D165B75}" srcOrd="1" destOrd="0" parTransId="{5D054F37-356D-4CFC-8FAE-E6ED07029BE3}" sibTransId="{9A0DB9CD-C5BD-4DD0-BAD4-407582DE4E19}"/>
    <dgm:cxn modelId="{1DED8522-A218-416E-AC79-1B3681CA1699}" type="presParOf" srcId="{4AF7FEAC-75FD-4374-A265-1A5A2B7DE5A8}" destId="{3BE8B793-A6A6-423A-9053-2AADEB5FED91}" srcOrd="0" destOrd="0" presId="urn:microsoft.com/office/officeart/2005/8/layout/hProcess7"/>
    <dgm:cxn modelId="{58A78FF9-BC78-4CE5-8665-C2A800286E99}" type="presParOf" srcId="{3BE8B793-A6A6-423A-9053-2AADEB5FED91}" destId="{B9D5D54E-711C-4709-8CCF-C5DE9FCD9B26}" srcOrd="0" destOrd="0" presId="urn:microsoft.com/office/officeart/2005/8/layout/hProcess7"/>
    <dgm:cxn modelId="{99FE79FE-F5E6-4CBF-956A-DDDF7FD9CADA}" type="presParOf" srcId="{3BE8B793-A6A6-423A-9053-2AADEB5FED91}" destId="{0A8BDA05-F231-4BC5-B37C-6A06A5615FF7}" srcOrd="1" destOrd="0" presId="urn:microsoft.com/office/officeart/2005/8/layout/hProcess7"/>
    <dgm:cxn modelId="{9DD8D6C9-8B42-4524-9519-BE8CAA45C04D}" type="presParOf" srcId="{3BE8B793-A6A6-423A-9053-2AADEB5FED91}" destId="{51D1A807-BC6F-4D8D-8704-E3D9882C74A5}" srcOrd="2" destOrd="0" presId="urn:microsoft.com/office/officeart/2005/8/layout/hProcess7"/>
    <dgm:cxn modelId="{31167482-E3ED-4106-91FC-71A5D477EEF0}" type="presParOf" srcId="{4AF7FEAC-75FD-4374-A265-1A5A2B7DE5A8}" destId="{47C9498D-4482-4DEC-B756-6AA6F51F75E7}" srcOrd="1" destOrd="0" presId="urn:microsoft.com/office/officeart/2005/8/layout/hProcess7"/>
    <dgm:cxn modelId="{173E9E6E-6A5C-4F61-8AD1-14EADD35613B}" type="presParOf" srcId="{4AF7FEAC-75FD-4374-A265-1A5A2B7DE5A8}" destId="{B2F3357B-E2FD-4DFC-B1A6-4FE1FD2B713B}" srcOrd="2" destOrd="0" presId="urn:microsoft.com/office/officeart/2005/8/layout/hProcess7"/>
    <dgm:cxn modelId="{25CBBD5C-B26C-4190-9DD2-99C1613C1A5A}" type="presParOf" srcId="{B2F3357B-E2FD-4DFC-B1A6-4FE1FD2B713B}" destId="{0A042267-CA85-4635-882F-45ED30CB63F7}" srcOrd="0" destOrd="0" presId="urn:microsoft.com/office/officeart/2005/8/layout/hProcess7"/>
    <dgm:cxn modelId="{E319464C-9292-43EE-B39E-2ACC4A10BCA9}" type="presParOf" srcId="{B2F3357B-E2FD-4DFC-B1A6-4FE1FD2B713B}" destId="{8AA61A14-2266-47F4-81D2-E094609CC539}" srcOrd="1" destOrd="0" presId="urn:microsoft.com/office/officeart/2005/8/layout/hProcess7"/>
    <dgm:cxn modelId="{065A3EC3-AF08-4A01-9BA1-D0DB0E5B9B56}" type="presParOf" srcId="{B2F3357B-E2FD-4DFC-B1A6-4FE1FD2B713B}" destId="{7675D78C-57AF-48D5-AF7E-71D1C28A44B1}" srcOrd="2" destOrd="0" presId="urn:microsoft.com/office/officeart/2005/8/layout/hProcess7"/>
    <dgm:cxn modelId="{72740502-85D2-4670-B78F-087372B8B628}" type="presParOf" srcId="{4AF7FEAC-75FD-4374-A265-1A5A2B7DE5A8}" destId="{FA5C4F16-0986-414A-BB93-FE5EFDFCBEDE}" srcOrd="3" destOrd="0" presId="urn:microsoft.com/office/officeart/2005/8/layout/hProcess7"/>
    <dgm:cxn modelId="{13140B03-B8DA-4AFF-99F7-6E75BDA446E2}" type="presParOf" srcId="{4AF7FEAC-75FD-4374-A265-1A5A2B7DE5A8}" destId="{7665A911-EE61-4623-9782-BA89752B62C7}" srcOrd="4" destOrd="0" presId="urn:microsoft.com/office/officeart/2005/8/layout/hProcess7"/>
    <dgm:cxn modelId="{05B82C87-007C-4D76-AA22-8E66C1394F70}" type="presParOf" srcId="{7665A911-EE61-4623-9782-BA89752B62C7}" destId="{5BA72C7D-F498-4B3E-8B15-A8CBD7EB156D}" srcOrd="0" destOrd="0" presId="urn:microsoft.com/office/officeart/2005/8/layout/hProcess7"/>
    <dgm:cxn modelId="{4B5B428E-D0B8-4983-B025-B26D39ED1FCD}" type="presParOf" srcId="{7665A911-EE61-4623-9782-BA89752B62C7}" destId="{E372CA23-D819-46E2-B709-5505088E0BE5}" srcOrd="1" destOrd="0" presId="urn:microsoft.com/office/officeart/2005/8/layout/hProcess7"/>
    <dgm:cxn modelId="{439E9D2F-F17C-41B6-99CD-98F0B887DE9D}" type="presParOf" srcId="{7665A911-EE61-4623-9782-BA89752B62C7}" destId="{5A06A290-70D7-4F6F-B1EF-0B8077B3D168}" srcOrd="2" destOrd="0" presId="urn:microsoft.com/office/officeart/2005/8/layout/hProcess7"/>
    <dgm:cxn modelId="{66229CD3-30C5-4F78-B679-8AE41A069B54}" type="presParOf" srcId="{4AF7FEAC-75FD-4374-A265-1A5A2B7DE5A8}" destId="{031963D2-D17F-47D2-817B-52D84D779768}" srcOrd="5" destOrd="0" presId="urn:microsoft.com/office/officeart/2005/8/layout/hProcess7"/>
    <dgm:cxn modelId="{89C454F7-8EBC-482F-9AF8-4DB3AB748FBB}" type="presParOf" srcId="{4AF7FEAC-75FD-4374-A265-1A5A2B7DE5A8}" destId="{4B7A514E-6815-4E9D-B7A4-1DBE8138B22C}" srcOrd="6" destOrd="0" presId="urn:microsoft.com/office/officeart/2005/8/layout/hProcess7"/>
    <dgm:cxn modelId="{409B96F6-3A8A-4F61-833A-726B996E39CC}" type="presParOf" srcId="{4B7A514E-6815-4E9D-B7A4-1DBE8138B22C}" destId="{98D42F23-E1B3-4976-95B2-033774BA4F32}" srcOrd="0" destOrd="0" presId="urn:microsoft.com/office/officeart/2005/8/layout/hProcess7"/>
    <dgm:cxn modelId="{CA85F549-E849-4FB6-AD88-D5A79A9DE777}" type="presParOf" srcId="{4B7A514E-6815-4E9D-B7A4-1DBE8138B22C}" destId="{5FA51FD9-5783-4670-8CD2-CD7E5BA603BA}" srcOrd="1" destOrd="0" presId="urn:microsoft.com/office/officeart/2005/8/layout/hProcess7"/>
    <dgm:cxn modelId="{C2060B45-CFDE-4D3F-971D-ECF1F44A60C9}" type="presParOf" srcId="{4B7A514E-6815-4E9D-B7A4-1DBE8138B22C}" destId="{676C3009-FD55-4500-A034-65E3D5366D51}" srcOrd="2" destOrd="0" presId="urn:microsoft.com/office/officeart/2005/8/layout/hProcess7"/>
    <dgm:cxn modelId="{3ED37D20-CDD3-4FC3-8A79-3AAEADDC2D70}" type="presParOf" srcId="{4AF7FEAC-75FD-4374-A265-1A5A2B7DE5A8}" destId="{DF7BD6E3-FA2B-48DB-9B2E-69292C36584C}" srcOrd="7" destOrd="0" presId="urn:microsoft.com/office/officeart/2005/8/layout/hProcess7"/>
    <dgm:cxn modelId="{071180D2-0F2B-4C95-B430-42CC463553C2}" type="presParOf" srcId="{4AF7FEAC-75FD-4374-A265-1A5A2B7DE5A8}" destId="{E4B42D0F-72D6-42B3-8950-902635669482}" srcOrd="8" destOrd="0" presId="urn:microsoft.com/office/officeart/2005/8/layout/hProcess7"/>
    <dgm:cxn modelId="{64D9475B-A488-4BBF-9018-65FA2672250A}" type="presParOf" srcId="{E4B42D0F-72D6-42B3-8950-902635669482}" destId="{5980604D-FCE6-41B7-AA36-5EEA3E365CFE}" srcOrd="0" destOrd="0" presId="urn:microsoft.com/office/officeart/2005/8/layout/hProcess7"/>
    <dgm:cxn modelId="{279596BF-452B-4FDA-BCD4-DDA67132D4A6}" type="presParOf" srcId="{E4B42D0F-72D6-42B3-8950-902635669482}" destId="{34A00370-E479-46DC-9120-A4ED300418AF}" srcOrd="1" destOrd="0" presId="urn:microsoft.com/office/officeart/2005/8/layout/hProcess7"/>
    <dgm:cxn modelId="{75F8AB45-D520-48D7-B23E-3003520D9E6D}" type="presParOf" srcId="{E4B42D0F-72D6-42B3-8950-902635669482}" destId="{54DBF2B8-C4BC-4BC0-B4DA-ED174278D733}"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A64DFA-32B5-46B6-9D32-E5FC0B0AAE1C}" type="doc">
      <dgm:prSet loTypeId="urn:diagrams.loki3.com/VaryingWidthList" loCatId="list" qsTypeId="urn:microsoft.com/office/officeart/2005/8/quickstyle/simple1" qsCatId="simple" csTypeId="urn:microsoft.com/office/officeart/2005/8/colors/accent1_2" csCatId="accent1" phldr="1"/>
      <dgm:spPr/>
      <dgm:t>
        <a:bodyPr/>
        <a:lstStyle/>
        <a:p>
          <a:endParaRPr lang="en-US"/>
        </a:p>
      </dgm:t>
    </dgm:pt>
    <dgm:pt modelId="{7214047C-6FAA-4E5A-8D40-93141E88B8EE}">
      <dgm:prSet phldrT="[Text]"/>
      <dgm:spPr/>
      <dgm:t>
        <a:bodyPr/>
        <a:lstStyle/>
        <a:p>
          <a:r>
            <a:rPr lang="en-US" b="1" dirty="0" smtClean="0">
              <a:solidFill>
                <a:srgbClr val="FFCC00"/>
              </a:solidFill>
              <a:latin typeface="Aharoni" panose="02010803020104030203" pitchFamily="2" charset="-79"/>
              <a:cs typeface="Aharoni" panose="02010803020104030203" pitchFamily="2" charset="-79"/>
            </a:rPr>
            <a:t>Outcomes</a:t>
          </a:r>
          <a:endParaRPr lang="en-US" b="1" dirty="0">
            <a:solidFill>
              <a:srgbClr val="FFCC00"/>
            </a:solidFill>
            <a:latin typeface="Aharoni" panose="02010803020104030203" pitchFamily="2" charset="-79"/>
            <a:cs typeface="Aharoni" panose="02010803020104030203" pitchFamily="2" charset="-79"/>
          </a:endParaRPr>
        </a:p>
      </dgm:t>
    </dgm:pt>
    <dgm:pt modelId="{AB3C4442-DAD9-407A-A11A-E4BE6B91C047}" type="parTrans" cxnId="{39999CD9-AE7B-40C8-8BA7-239C8F545D8D}">
      <dgm:prSet/>
      <dgm:spPr/>
      <dgm:t>
        <a:bodyPr/>
        <a:lstStyle/>
        <a:p>
          <a:endParaRPr lang="en-US"/>
        </a:p>
      </dgm:t>
    </dgm:pt>
    <dgm:pt modelId="{0C9CEC9C-4836-414F-8035-3291B763BD4E}" type="sibTrans" cxnId="{39999CD9-AE7B-40C8-8BA7-239C8F545D8D}">
      <dgm:prSet/>
      <dgm:spPr/>
      <dgm:t>
        <a:bodyPr/>
        <a:lstStyle/>
        <a:p>
          <a:endParaRPr lang="en-US"/>
        </a:p>
      </dgm:t>
    </dgm:pt>
    <dgm:pt modelId="{6493E2C3-D7D8-427F-BA30-F0723585CBD6}">
      <dgm:prSet phldrT="[Text]"/>
      <dgm:spPr/>
      <dgm:t>
        <a:bodyPr/>
        <a:lstStyle/>
        <a:p>
          <a:r>
            <a:rPr lang="en-US" b="1" dirty="0" smtClean="0">
              <a:solidFill>
                <a:srgbClr val="FFCC00"/>
              </a:solidFill>
              <a:latin typeface="Aharoni" panose="02010803020104030203" pitchFamily="2" charset="-79"/>
              <a:cs typeface="Aharoni" panose="02010803020104030203" pitchFamily="2" charset="-79"/>
            </a:rPr>
            <a:t>Options</a:t>
          </a:r>
          <a:endParaRPr lang="en-US" b="1" dirty="0">
            <a:solidFill>
              <a:srgbClr val="FFCC00"/>
            </a:solidFill>
            <a:latin typeface="Aharoni" panose="02010803020104030203" pitchFamily="2" charset="-79"/>
            <a:cs typeface="Aharoni" panose="02010803020104030203" pitchFamily="2" charset="-79"/>
          </a:endParaRPr>
        </a:p>
      </dgm:t>
    </dgm:pt>
    <dgm:pt modelId="{8BA18B74-44A2-4681-AD51-24B318FE41EE}" type="parTrans" cxnId="{A77B98D8-C969-4A52-9657-C918FEECDFD3}">
      <dgm:prSet/>
      <dgm:spPr/>
      <dgm:t>
        <a:bodyPr/>
        <a:lstStyle/>
        <a:p>
          <a:endParaRPr lang="en-US"/>
        </a:p>
      </dgm:t>
    </dgm:pt>
    <dgm:pt modelId="{8E72C78D-32DE-48BC-B265-F79ACB156252}" type="sibTrans" cxnId="{A77B98D8-C969-4A52-9657-C918FEECDFD3}">
      <dgm:prSet/>
      <dgm:spPr/>
      <dgm:t>
        <a:bodyPr/>
        <a:lstStyle/>
        <a:p>
          <a:endParaRPr lang="en-US"/>
        </a:p>
      </dgm:t>
    </dgm:pt>
    <dgm:pt modelId="{3CBECD1B-FA8D-4A94-B639-6F73DA5C9AB2}">
      <dgm:prSet phldrT="[Text]"/>
      <dgm:spPr/>
      <dgm:t>
        <a:bodyPr/>
        <a:lstStyle/>
        <a:p>
          <a:r>
            <a:rPr lang="en-US" b="1" dirty="0" smtClean="0">
              <a:solidFill>
                <a:srgbClr val="FFCC00"/>
              </a:solidFill>
              <a:latin typeface="Aharoni" panose="02010803020104030203" pitchFamily="2" charset="-79"/>
              <a:cs typeface="Aharoni" panose="02010803020104030203" pitchFamily="2" charset="-79"/>
            </a:rPr>
            <a:t>Opportunities</a:t>
          </a:r>
          <a:endParaRPr lang="en-US" b="1" dirty="0">
            <a:solidFill>
              <a:srgbClr val="FFCC00"/>
            </a:solidFill>
            <a:latin typeface="Aharoni" panose="02010803020104030203" pitchFamily="2" charset="-79"/>
            <a:cs typeface="Aharoni" panose="02010803020104030203" pitchFamily="2" charset="-79"/>
          </a:endParaRPr>
        </a:p>
      </dgm:t>
    </dgm:pt>
    <dgm:pt modelId="{052F3F1C-3701-4CF9-8E88-C896FFD0B70E}" type="parTrans" cxnId="{40C2328A-60B5-4EA3-BA3A-B155D92BF001}">
      <dgm:prSet/>
      <dgm:spPr/>
      <dgm:t>
        <a:bodyPr/>
        <a:lstStyle/>
        <a:p>
          <a:endParaRPr lang="en-US"/>
        </a:p>
      </dgm:t>
    </dgm:pt>
    <dgm:pt modelId="{EB9DC1E0-1B90-4331-9C87-C2A8CA492CDD}" type="sibTrans" cxnId="{40C2328A-60B5-4EA3-BA3A-B155D92BF001}">
      <dgm:prSet/>
      <dgm:spPr/>
      <dgm:t>
        <a:bodyPr/>
        <a:lstStyle/>
        <a:p>
          <a:endParaRPr lang="en-US"/>
        </a:p>
      </dgm:t>
    </dgm:pt>
    <dgm:pt modelId="{FAA52293-626D-498D-8283-108143E26F61}" type="pres">
      <dgm:prSet presAssocID="{C5A64DFA-32B5-46B6-9D32-E5FC0B0AAE1C}" presName="Name0" presStyleCnt="0">
        <dgm:presLayoutVars>
          <dgm:resizeHandles/>
        </dgm:presLayoutVars>
      </dgm:prSet>
      <dgm:spPr/>
      <dgm:t>
        <a:bodyPr/>
        <a:lstStyle/>
        <a:p>
          <a:endParaRPr lang="en-US"/>
        </a:p>
      </dgm:t>
    </dgm:pt>
    <dgm:pt modelId="{47268239-59D3-41CF-A253-89856CC8CEA3}" type="pres">
      <dgm:prSet presAssocID="{7214047C-6FAA-4E5A-8D40-93141E88B8EE}" presName="text" presStyleLbl="node1" presStyleIdx="0" presStyleCnt="3">
        <dgm:presLayoutVars>
          <dgm:bulletEnabled val="1"/>
        </dgm:presLayoutVars>
      </dgm:prSet>
      <dgm:spPr/>
      <dgm:t>
        <a:bodyPr/>
        <a:lstStyle/>
        <a:p>
          <a:endParaRPr lang="en-US"/>
        </a:p>
      </dgm:t>
    </dgm:pt>
    <dgm:pt modelId="{97975A5F-6708-480A-B2F8-0CF1B89BFB7E}" type="pres">
      <dgm:prSet presAssocID="{0C9CEC9C-4836-414F-8035-3291B763BD4E}" presName="space" presStyleCnt="0"/>
      <dgm:spPr/>
    </dgm:pt>
    <dgm:pt modelId="{5FD3EB87-DCC6-4C2F-82C3-63E6C3F102CE}" type="pres">
      <dgm:prSet presAssocID="{6493E2C3-D7D8-427F-BA30-F0723585CBD6}" presName="text" presStyleLbl="node1" presStyleIdx="1" presStyleCnt="3">
        <dgm:presLayoutVars>
          <dgm:bulletEnabled val="1"/>
        </dgm:presLayoutVars>
      </dgm:prSet>
      <dgm:spPr/>
      <dgm:t>
        <a:bodyPr/>
        <a:lstStyle/>
        <a:p>
          <a:endParaRPr lang="en-US"/>
        </a:p>
      </dgm:t>
    </dgm:pt>
    <dgm:pt modelId="{96E22EA9-BB08-45D0-B8C4-DA52310E6272}" type="pres">
      <dgm:prSet presAssocID="{8E72C78D-32DE-48BC-B265-F79ACB156252}" presName="space" presStyleCnt="0"/>
      <dgm:spPr/>
    </dgm:pt>
    <dgm:pt modelId="{0DB0BA60-0C9D-4029-9CF3-AE8F2EDA4DD8}" type="pres">
      <dgm:prSet presAssocID="{3CBECD1B-FA8D-4A94-B639-6F73DA5C9AB2}" presName="text" presStyleLbl="node1" presStyleIdx="2" presStyleCnt="3">
        <dgm:presLayoutVars>
          <dgm:bulletEnabled val="1"/>
        </dgm:presLayoutVars>
      </dgm:prSet>
      <dgm:spPr/>
      <dgm:t>
        <a:bodyPr/>
        <a:lstStyle/>
        <a:p>
          <a:endParaRPr lang="en-US"/>
        </a:p>
      </dgm:t>
    </dgm:pt>
  </dgm:ptLst>
  <dgm:cxnLst>
    <dgm:cxn modelId="{39999CD9-AE7B-40C8-8BA7-239C8F545D8D}" srcId="{C5A64DFA-32B5-46B6-9D32-E5FC0B0AAE1C}" destId="{7214047C-6FAA-4E5A-8D40-93141E88B8EE}" srcOrd="0" destOrd="0" parTransId="{AB3C4442-DAD9-407A-A11A-E4BE6B91C047}" sibTransId="{0C9CEC9C-4836-414F-8035-3291B763BD4E}"/>
    <dgm:cxn modelId="{32198211-2C89-494C-8383-B4CAF3F439F1}" type="presOf" srcId="{7214047C-6FAA-4E5A-8D40-93141E88B8EE}" destId="{47268239-59D3-41CF-A253-89856CC8CEA3}" srcOrd="0" destOrd="0" presId="urn:diagrams.loki3.com/VaryingWidthList"/>
    <dgm:cxn modelId="{F83AA46C-748B-4427-B069-3FF752F3AA6C}" type="presOf" srcId="{C5A64DFA-32B5-46B6-9D32-E5FC0B0AAE1C}" destId="{FAA52293-626D-498D-8283-108143E26F61}" srcOrd="0" destOrd="0" presId="urn:diagrams.loki3.com/VaryingWidthList"/>
    <dgm:cxn modelId="{155389B1-99C8-443E-97C3-DE607009A237}" type="presOf" srcId="{6493E2C3-D7D8-427F-BA30-F0723585CBD6}" destId="{5FD3EB87-DCC6-4C2F-82C3-63E6C3F102CE}" srcOrd="0" destOrd="0" presId="urn:diagrams.loki3.com/VaryingWidthList"/>
    <dgm:cxn modelId="{7E3DC3AB-22D4-4045-8F1D-00DB7683D77B}" type="presOf" srcId="{3CBECD1B-FA8D-4A94-B639-6F73DA5C9AB2}" destId="{0DB0BA60-0C9D-4029-9CF3-AE8F2EDA4DD8}" srcOrd="0" destOrd="0" presId="urn:diagrams.loki3.com/VaryingWidthList"/>
    <dgm:cxn modelId="{A77B98D8-C969-4A52-9657-C918FEECDFD3}" srcId="{C5A64DFA-32B5-46B6-9D32-E5FC0B0AAE1C}" destId="{6493E2C3-D7D8-427F-BA30-F0723585CBD6}" srcOrd="1" destOrd="0" parTransId="{8BA18B74-44A2-4681-AD51-24B318FE41EE}" sibTransId="{8E72C78D-32DE-48BC-B265-F79ACB156252}"/>
    <dgm:cxn modelId="{40C2328A-60B5-4EA3-BA3A-B155D92BF001}" srcId="{C5A64DFA-32B5-46B6-9D32-E5FC0B0AAE1C}" destId="{3CBECD1B-FA8D-4A94-B639-6F73DA5C9AB2}" srcOrd="2" destOrd="0" parTransId="{052F3F1C-3701-4CF9-8E88-C896FFD0B70E}" sibTransId="{EB9DC1E0-1B90-4331-9C87-C2A8CA492CDD}"/>
    <dgm:cxn modelId="{EB519CEC-56A8-435C-8E08-C04DD197499F}" type="presParOf" srcId="{FAA52293-626D-498D-8283-108143E26F61}" destId="{47268239-59D3-41CF-A253-89856CC8CEA3}" srcOrd="0" destOrd="0" presId="urn:diagrams.loki3.com/VaryingWidthList"/>
    <dgm:cxn modelId="{94A12EEC-8A4D-4790-A03C-36EE3FB7352B}" type="presParOf" srcId="{FAA52293-626D-498D-8283-108143E26F61}" destId="{97975A5F-6708-480A-B2F8-0CF1B89BFB7E}" srcOrd="1" destOrd="0" presId="urn:diagrams.loki3.com/VaryingWidthList"/>
    <dgm:cxn modelId="{9D084FFD-E2C2-4826-9371-A5021CFAC348}" type="presParOf" srcId="{FAA52293-626D-498D-8283-108143E26F61}" destId="{5FD3EB87-DCC6-4C2F-82C3-63E6C3F102CE}" srcOrd="2" destOrd="0" presId="urn:diagrams.loki3.com/VaryingWidthList"/>
    <dgm:cxn modelId="{CB611A97-FDCB-43B8-B278-FC7F1D923CCF}" type="presParOf" srcId="{FAA52293-626D-498D-8283-108143E26F61}" destId="{96E22EA9-BB08-45D0-B8C4-DA52310E6272}" srcOrd="3" destOrd="0" presId="urn:diagrams.loki3.com/VaryingWidthList"/>
    <dgm:cxn modelId="{E119CDCB-6FA8-4A9A-B0CA-8CC16698B1E4}" type="presParOf" srcId="{FAA52293-626D-498D-8283-108143E26F61}" destId="{0DB0BA60-0C9D-4029-9CF3-AE8F2EDA4DD8}"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1B0CC9-AAE2-4AC8-9E4E-A351A60581CF}"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US"/>
        </a:p>
      </dgm:t>
    </dgm:pt>
    <dgm:pt modelId="{3EA7B6DD-46D0-4A22-94DE-0DC1E8D0A88A}">
      <dgm:prSet/>
      <dgm:spPr/>
      <dgm:t>
        <a:bodyPr/>
        <a:lstStyle/>
        <a:p>
          <a:endParaRPr lang="en-US"/>
        </a:p>
      </dgm:t>
    </dgm:pt>
    <dgm:pt modelId="{93DD9C45-B060-4641-91A7-FD4D1DEF7D1A}" type="parTrans" cxnId="{8FB8313F-5B06-4B12-A618-C8722A8004D9}">
      <dgm:prSet/>
      <dgm:spPr/>
      <dgm:t>
        <a:bodyPr/>
        <a:lstStyle/>
        <a:p>
          <a:endParaRPr lang="en-US"/>
        </a:p>
      </dgm:t>
    </dgm:pt>
    <dgm:pt modelId="{4111A4D9-12A7-4C2E-A095-CEB8957A06E6}" type="sibTrans" cxnId="{8FB8313F-5B06-4B12-A618-C8722A8004D9}">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21B3C548-A189-4640-8019-F59BDBDBA955}">
      <dgm:prSet phldrT="[Text]"/>
      <dgm:spPr/>
      <dgm:t>
        <a:bodyPr/>
        <a:lstStyle/>
        <a:p>
          <a:pPr algn="ctr"/>
          <a:r>
            <a:rPr lang="en-US" b="1" dirty="0" smtClean="0"/>
            <a:t>College</a:t>
          </a:r>
        </a:p>
        <a:p>
          <a:pPr algn="ctr"/>
          <a:r>
            <a:rPr lang="en-US" b="1" dirty="0" smtClean="0"/>
            <a:t>43%</a:t>
          </a:r>
        </a:p>
        <a:p>
          <a:pPr algn="l"/>
          <a:endParaRPr lang="en-US" dirty="0" smtClean="0"/>
        </a:p>
      </dgm:t>
    </dgm:pt>
    <dgm:pt modelId="{A5AAC2F2-54D8-442B-B0B3-237C8A4D014E}" type="parTrans" cxnId="{3E2D5BFB-45D9-4A0D-83DC-62DDC743AA01}">
      <dgm:prSet/>
      <dgm:spPr/>
      <dgm:t>
        <a:bodyPr/>
        <a:lstStyle/>
        <a:p>
          <a:endParaRPr lang="en-US"/>
        </a:p>
      </dgm:t>
    </dgm:pt>
    <dgm:pt modelId="{774E9161-E689-4973-9051-7A4253370A04}" type="sibTrans" cxnId="{3E2D5BFB-45D9-4A0D-83DC-62DDC743AA01}">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1000" r="-31000"/>
          </a:stretch>
        </a:blipFill>
      </dgm:spPr>
      <dgm:t>
        <a:bodyPr/>
        <a:lstStyle/>
        <a:p>
          <a:endParaRPr lang="en-US"/>
        </a:p>
      </dgm:t>
    </dgm:pt>
    <dgm:pt modelId="{2C39BF6B-F6CE-4727-A213-CC8FE2A80799}">
      <dgm:prSet phldrT="[Text]"/>
      <dgm:spPr/>
      <dgm:t>
        <a:bodyPr/>
        <a:lstStyle/>
        <a:p>
          <a:pPr algn="ctr"/>
          <a:r>
            <a:rPr lang="en-US" b="1" dirty="0" smtClean="0"/>
            <a:t>Career</a:t>
          </a:r>
        </a:p>
        <a:p>
          <a:pPr algn="ctr"/>
          <a:r>
            <a:rPr lang="en-US" b="1" dirty="0" smtClean="0"/>
            <a:t>50%</a:t>
          </a:r>
          <a:endParaRPr lang="en-US" b="1" dirty="0"/>
        </a:p>
      </dgm:t>
    </dgm:pt>
    <dgm:pt modelId="{853C66C9-CBE5-477C-9D65-CD5831E23E7C}" type="parTrans" cxnId="{A4B67DC9-45C0-4459-BD47-7CD2050F03B6}">
      <dgm:prSet/>
      <dgm:spPr/>
      <dgm:t>
        <a:bodyPr/>
        <a:lstStyle/>
        <a:p>
          <a:endParaRPr lang="en-US"/>
        </a:p>
      </dgm:t>
    </dgm:pt>
    <dgm:pt modelId="{672D2A71-222C-44AE-B337-2714E20DDF0B}" type="sibTrans" cxnId="{A4B67DC9-45C0-4459-BD47-7CD2050F03B6}">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dgm:spPr>
      <dgm:t>
        <a:bodyPr/>
        <a:lstStyle/>
        <a:p>
          <a:endParaRPr lang="en-US"/>
        </a:p>
      </dgm:t>
    </dgm:pt>
    <dgm:pt modelId="{A9F9CCD3-9D63-4245-8DFF-D833A22A0864}">
      <dgm:prSet phldrT="[Text]"/>
      <dgm:spPr/>
      <dgm:t>
        <a:bodyPr/>
        <a:lstStyle/>
        <a:p>
          <a:pPr algn="ctr"/>
          <a:r>
            <a:rPr lang="en-US" b="1" dirty="0" smtClean="0"/>
            <a:t>Military</a:t>
          </a:r>
        </a:p>
        <a:p>
          <a:pPr algn="ctr"/>
          <a:r>
            <a:rPr lang="en-US" b="1" dirty="0" smtClean="0"/>
            <a:t>7%</a:t>
          </a:r>
          <a:endParaRPr lang="en-US" b="1" dirty="0"/>
        </a:p>
      </dgm:t>
    </dgm:pt>
    <dgm:pt modelId="{F5666D04-FA1C-4D6D-8B01-07A489BAED2D}" type="parTrans" cxnId="{84428C91-7DB4-4A81-A0E6-E5CEB6E0BE3F}">
      <dgm:prSet/>
      <dgm:spPr/>
      <dgm:t>
        <a:bodyPr/>
        <a:lstStyle/>
        <a:p>
          <a:endParaRPr lang="en-US"/>
        </a:p>
      </dgm:t>
    </dgm:pt>
    <dgm:pt modelId="{0D446295-4893-4EB3-92DD-97E95959C155}" type="sibTrans" cxnId="{84428C91-7DB4-4A81-A0E6-E5CEB6E0BE3F}">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t>
        <a:bodyPr/>
        <a:lstStyle/>
        <a:p>
          <a:endParaRPr lang="en-US"/>
        </a:p>
      </dgm:t>
    </dgm:pt>
    <dgm:pt modelId="{C015381B-C154-4588-9AD7-EFDF95F9D4F8}" type="pres">
      <dgm:prSet presAssocID="{1E1B0CC9-AAE2-4AC8-9E4E-A351A60581CF}" presName="Name0" presStyleCnt="0">
        <dgm:presLayoutVars>
          <dgm:chMax val="7"/>
          <dgm:chPref val="7"/>
          <dgm:dir/>
        </dgm:presLayoutVars>
      </dgm:prSet>
      <dgm:spPr/>
      <dgm:t>
        <a:bodyPr/>
        <a:lstStyle/>
        <a:p>
          <a:endParaRPr lang="en-US"/>
        </a:p>
      </dgm:t>
    </dgm:pt>
    <dgm:pt modelId="{A6135C73-69CD-4760-9834-004774288F28}" type="pres">
      <dgm:prSet presAssocID="{1E1B0CC9-AAE2-4AC8-9E4E-A351A60581CF}" presName="Name1" presStyleCnt="0"/>
      <dgm:spPr/>
    </dgm:pt>
    <dgm:pt modelId="{9A013F32-1B5E-4105-9782-296F613E5B00}" type="pres">
      <dgm:prSet presAssocID="{4111A4D9-12A7-4C2E-A095-CEB8957A06E6}" presName="picture_1" presStyleCnt="0"/>
      <dgm:spPr/>
    </dgm:pt>
    <dgm:pt modelId="{330FDC80-69B2-4764-9A7E-8595B7BFCB2C}" type="pres">
      <dgm:prSet presAssocID="{4111A4D9-12A7-4C2E-A095-CEB8957A06E6}" presName="pictureRepeatNode" presStyleLbl="alignImgPlace1" presStyleIdx="0" presStyleCnt="4" custScaleX="76829" custScaleY="80156"/>
      <dgm:spPr/>
      <dgm:t>
        <a:bodyPr/>
        <a:lstStyle/>
        <a:p>
          <a:endParaRPr lang="en-US"/>
        </a:p>
      </dgm:t>
    </dgm:pt>
    <dgm:pt modelId="{50C12CA8-8B0C-44F6-A359-71D7697BF0CF}" type="pres">
      <dgm:prSet presAssocID="{3EA7B6DD-46D0-4A22-94DE-0DC1E8D0A88A}" presName="text_1" presStyleLbl="node1" presStyleIdx="0" presStyleCnt="0">
        <dgm:presLayoutVars>
          <dgm:bulletEnabled val="1"/>
        </dgm:presLayoutVars>
      </dgm:prSet>
      <dgm:spPr/>
      <dgm:t>
        <a:bodyPr/>
        <a:lstStyle/>
        <a:p>
          <a:endParaRPr lang="en-US"/>
        </a:p>
      </dgm:t>
    </dgm:pt>
    <dgm:pt modelId="{FC14EA2D-5AFE-45D9-9A45-54B0D0C14E91}" type="pres">
      <dgm:prSet presAssocID="{774E9161-E689-4973-9051-7A4253370A04}" presName="picture_2" presStyleCnt="0"/>
      <dgm:spPr/>
    </dgm:pt>
    <dgm:pt modelId="{373FBD8B-0A30-47F2-AE98-1C924F0F9D98}" type="pres">
      <dgm:prSet presAssocID="{774E9161-E689-4973-9051-7A4253370A04}" presName="pictureRepeatNode" presStyleLbl="alignImgPlace1" presStyleIdx="1" presStyleCnt="4"/>
      <dgm:spPr/>
      <dgm:t>
        <a:bodyPr/>
        <a:lstStyle/>
        <a:p>
          <a:endParaRPr lang="en-US"/>
        </a:p>
      </dgm:t>
    </dgm:pt>
    <dgm:pt modelId="{C34E635C-35EF-445D-AC23-C929D3715623}" type="pres">
      <dgm:prSet presAssocID="{21B3C548-A189-4640-8019-F59BDBDBA955}" presName="line_2" presStyleLbl="parChTrans1D1" presStyleIdx="0" presStyleCnt="3"/>
      <dgm:spPr/>
    </dgm:pt>
    <dgm:pt modelId="{CD5BE547-6BB2-4CB9-835D-AED5A653F77D}" type="pres">
      <dgm:prSet presAssocID="{21B3C548-A189-4640-8019-F59BDBDBA955}" presName="textparent_2" presStyleLbl="node1" presStyleIdx="0" presStyleCnt="0"/>
      <dgm:spPr/>
    </dgm:pt>
    <dgm:pt modelId="{13D8E773-C0AA-4165-A952-8947A08DB0C4}" type="pres">
      <dgm:prSet presAssocID="{21B3C548-A189-4640-8019-F59BDBDBA955}" presName="text_2" presStyleLbl="revTx" presStyleIdx="0" presStyleCnt="3" custScaleX="183362" custLinFactNeighborX="-14980" custLinFactNeighborY="1046">
        <dgm:presLayoutVars>
          <dgm:bulletEnabled val="1"/>
        </dgm:presLayoutVars>
      </dgm:prSet>
      <dgm:spPr/>
      <dgm:t>
        <a:bodyPr/>
        <a:lstStyle/>
        <a:p>
          <a:endParaRPr lang="en-US"/>
        </a:p>
      </dgm:t>
    </dgm:pt>
    <dgm:pt modelId="{59C23431-8CA7-4E5A-ABFA-7679E93FAC2D}" type="pres">
      <dgm:prSet presAssocID="{672D2A71-222C-44AE-B337-2714E20DDF0B}" presName="picture_3" presStyleCnt="0"/>
      <dgm:spPr/>
    </dgm:pt>
    <dgm:pt modelId="{31ED9120-874D-4A42-BD6E-44CC7D889E84}" type="pres">
      <dgm:prSet presAssocID="{672D2A71-222C-44AE-B337-2714E20DDF0B}" presName="pictureRepeatNode" presStyleLbl="alignImgPlace1" presStyleIdx="2" presStyleCnt="4"/>
      <dgm:spPr/>
      <dgm:t>
        <a:bodyPr/>
        <a:lstStyle/>
        <a:p>
          <a:endParaRPr lang="en-US"/>
        </a:p>
      </dgm:t>
    </dgm:pt>
    <dgm:pt modelId="{68F561C0-AF09-47B5-8E65-24430B5690DC}" type="pres">
      <dgm:prSet presAssocID="{2C39BF6B-F6CE-4727-A213-CC8FE2A80799}" presName="line_3" presStyleLbl="parChTrans1D1" presStyleIdx="1" presStyleCnt="3"/>
      <dgm:spPr/>
    </dgm:pt>
    <dgm:pt modelId="{E9C94A51-D478-420C-A43E-BC450EDAFF59}" type="pres">
      <dgm:prSet presAssocID="{2C39BF6B-F6CE-4727-A213-CC8FE2A80799}" presName="textparent_3" presStyleLbl="node1" presStyleIdx="0" presStyleCnt="0"/>
      <dgm:spPr/>
    </dgm:pt>
    <dgm:pt modelId="{37580323-95D5-4C37-B97C-F86476D4E87E}" type="pres">
      <dgm:prSet presAssocID="{2C39BF6B-F6CE-4727-A213-CC8FE2A80799}" presName="text_3" presStyleLbl="revTx" presStyleIdx="1" presStyleCnt="3">
        <dgm:presLayoutVars>
          <dgm:bulletEnabled val="1"/>
        </dgm:presLayoutVars>
      </dgm:prSet>
      <dgm:spPr/>
      <dgm:t>
        <a:bodyPr/>
        <a:lstStyle/>
        <a:p>
          <a:endParaRPr lang="en-US"/>
        </a:p>
      </dgm:t>
    </dgm:pt>
    <dgm:pt modelId="{DEA6A9F4-EF4C-44BA-85E0-2881AED1DCB2}" type="pres">
      <dgm:prSet presAssocID="{0D446295-4893-4EB3-92DD-97E95959C155}" presName="picture_4" presStyleCnt="0"/>
      <dgm:spPr/>
    </dgm:pt>
    <dgm:pt modelId="{DF6330FB-709C-4888-B071-E34B42DF8674}" type="pres">
      <dgm:prSet presAssocID="{0D446295-4893-4EB3-92DD-97E95959C155}" presName="pictureRepeatNode" presStyleLbl="alignImgPlace1" presStyleIdx="3" presStyleCnt="4"/>
      <dgm:spPr/>
      <dgm:t>
        <a:bodyPr/>
        <a:lstStyle/>
        <a:p>
          <a:endParaRPr lang="en-US"/>
        </a:p>
      </dgm:t>
    </dgm:pt>
    <dgm:pt modelId="{3F5ECEDB-57B5-4292-B93A-628AAC827666}" type="pres">
      <dgm:prSet presAssocID="{A9F9CCD3-9D63-4245-8DFF-D833A22A0864}" presName="line_4" presStyleLbl="parChTrans1D1" presStyleIdx="2" presStyleCnt="3"/>
      <dgm:spPr/>
    </dgm:pt>
    <dgm:pt modelId="{C9A2A863-ADF8-41FD-8C13-025862CBC710}" type="pres">
      <dgm:prSet presAssocID="{A9F9CCD3-9D63-4245-8DFF-D833A22A0864}" presName="textparent_4" presStyleLbl="node1" presStyleIdx="0" presStyleCnt="0"/>
      <dgm:spPr/>
    </dgm:pt>
    <dgm:pt modelId="{256B3A01-9970-4484-BD63-E0702A6F6B74}" type="pres">
      <dgm:prSet presAssocID="{A9F9CCD3-9D63-4245-8DFF-D833A22A0864}" presName="text_4" presStyleLbl="revTx" presStyleIdx="2" presStyleCnt="3">
        <dgm:presLayoutVars>
          <dgm:bulletEnabled val="1"/>
        </dgm:presLayoutVars>
      </dgm:prSet>
      <dgm:spPr/>
      <dgm:t>
        <a:bodyPr/>
        <a:lstStyle/>
        <a:p>
          <a:endParaRPr lang="en-US"/>
        </a:p>
      </dgm:t>
    </dgm:pt>
  </dgm:ptLst>
  <dgm:cxnLst>
    <dgm:cxn modelId="{32CFB1ED-6ACD-4243-A0C9-C475165A52EC}" type="presOf" srcId="{1E1B0CC9-AAE2-4AC8-9E4E-A351A60581CF}" destId="{C015381B-C154-4588-9AD7-EFDF95F9D4F8}" srcOrd="0" destOrd="0" presId="urn:microsoft.com/office/officeart/2008/layout/CircularPictureCallout"/>
    <dgm:cxn modelId="{6CCF21CC-5670-427F-B0CA-2FC618AE03A2}" type="presOf" srcId="{A9F9CCD3-9D63-4245-8DFF-D833A22A0864}" destId="{256B3A01-9970-4484-BD63-E0702A6F6B74}" srcOrd="0" destOrd="0" presId="urn:microsoft.com/office/officeart/2008/layout/CircularPictureCallout"/>
    <dgm:cxn modelId="{8FB8313F-5B06-4B12-A618-C8722A8004D9}" srcId="{1E1B0CC9-AAE2-4AC8-9E4E-A351A60581CF}" destId="{3EA7B6DD-46D0-4A22-94DE-0DC1E8D0A88A}" srcOrd="0" destOrd="0" parTransId="{93DD9C45-B060-4641-91A7-FD4D1DEF7D1A}" sibTransId="{4111A4D9-12A7-4C2E-A095-CEB8957A06E6}"/>
    <dgm:cxn modelId="{03D68923-38D5-42A6-A1B5-1B363B72BEC4}" type="presOf" srcId="{21B3C548-A189-4640-8019-F59BDBDBA955}" destId="{13D8E773-C0AA-4165-A952-8947A08DB0C4}" srcOrd="0" destOrd="0" presId="urn:microsoft.com/office/officeart/2008/layout/CircularPictureCallout"/>
    <dgm:cxn modelId="{84428C91-7DB4-4A81-A0E6-E5CEB6E0BE3F}" srcId="{1E1B0CC9-AAE2-4AC8-9E4E-A351A60581CF}" destId="{A9F9CCD3-9D63-4245-8DFF-D833A22A0864}" srcOrd="3" destOrd="0" parTransId="{F5666D04-FA1C-4D6D-8B01-07A489BAED2D}" sibTransId="{0D446295-4893-4EB3-92DD-97E95959C155}"/>
    <dgm:cxn modelId="{CA07EEB4-2C37-44E5-8CE1-0CB5A58CDBF7}" type="presOf" srcId="{3EA7B6DD-46D0-4A22-94DE-0DC1E8D0A88A}" destId="{50C12CA8-8B0C-44F6-A359-71D7697BF0CF}" srcOrd="0" destOrd="0" presId="urn:microsoft.com/office/officeart/2008/layout/CircularPictureCallout"/>
    <dgm:cxn modelId="{3E2D5BFB-45D9-4A0D-83DC-62DDC743AA01}" srcId="{1E1B0CC9-AAE2-4AC8-9E4E-A351A60581CF}" destId="{21B3C548-A189-4640-8019-F59BDBDBA955}" srcOrd="1" destOrd="0" parTransId="{A5AAC2F2-54D8-442B-B0B3-237C8A4D014E}" sibTransId="{774E9161-E689-4973-9051-7A4253370A04}"/>
    <dgm:cxn modelId="{14190D48-DE4B-430C-B240-1840A1B91C55}" type="presOf" srcId="{4111A4D9-12A7-4C2E-A095-CEB8957A06E6}" destId="{330FDC80-69B2-4764-9A7E-8595B7BFCB2C}" srcOrd="0" destOrd="0" presId="urn:microsoft.com/office/officeart/2008/layout/CircularPictureCallout"/>
    <dgm:cxn modelId="{076B9F09-0625-4F06-B242-59F4821543BD}" type="presOf" srcId="{2C39BF6B-F6CE-4727-A213-CC8FE2A80799}" destId="{37580323-95D5-4C37-B97C-F86476D4E87E}" srcOrd="0" destOrd="0" presId="urn:microsoft.com/office/officeart/2008/layout/CircularPictureCallout"/>
    <dgm:cxn modelId="{75E01116-11AD-4E2C-9ECD-9031106265A5}" type="presOf" srcId="{774E9161-E689-4973-9051-7A4253370A04}" destId="{373FBD8B-0A30-47F2-AE98-1C924F0F9D98}" srcOrd="0" destOrd="0" presId="urn:microsoft.com/office/officeart/2008/layout/CircularPictureCallout"/>
    <dgm:cxn modelId="{8A6176C0-404A-4BEB-8EA1-E934421BB0E7}" type="presOf" srcId="{0D446295-4893-4EB3-92DD-97E95959C155}" destId="{DF6330FB-709C-4888-B071-E34B42DF8674}" srcOrd="0" destOrd="0" presId="urn:microsoft.com/office/officeart/2008/layout/CircularPictureCallout"/>
    <dgm:cxn modelId="{BC4A0A0F-A889-44FB-96B1-92CA416C2404}" type="presOf" srcId="{672D2A71-222C-44AE-B337-2714E20DDF0B}" destId="{31ED9120-874D-4A42-BD6E-44CC7D889E84}" srcOrd="0" destOrd="0" presId="urn:microsoft.com/office/officeart/2008/layout/CircularPictureCallout"/>
    <dgm:cxn modelId="{A4B67DC9-45C0-4459-BD47-7CD2050F03B6}" srcId="{1E1B0CC9-AAE2-4AC8-9E4E-A351A60581CF}" destId="{2C39BF6B-F6CE-4727-A213-CC8FE2A80799}" srcOrd="2" destOrd="0" parTransId="{853C66C9-CBE5-477C-9D65-CD5831E23E7C}" sibTransId="{672D2A71-222C-44AE-B337-2714E20DDF0B}"/>
    <dgm:cxn modelId="{581979BA-4079-4B39-89B8-18305C00C472}" type="presParOf" srcId="{C015381B-C154-4588-9AD7-EFDF95F9D4F8}" destId="{A6135C73-69CD-4760-9834-004774288F28}" srcOrd="0" destOrd="0" presId="urn:microsoft.com/office/officeart/2008/layout/CircularPictureCallout"/>
    <dgm:cxn modelId="{CBF699CF-DE39-4232-93DF-AA00E16799DC}" type="presParOf" srcId="{A6135C73-69CD-4760-9834-004774288F28}" destId="{9A013F32-1B5E-4105-9782-296F613E5B00}" srcOrd="0" destOrd="0" presId="urn:microsoft.com/office/officeart/2008/layout/CircularPictureCallout"/>
    <dgm:cxn modelId="{6B4E1BAF-13F2-4084-B604-C0F84006DD4B}" type="presParOf" srcId="{9A013F32-1B5E-4105-9782-296F613E5B00}" destId="{330FDC80-69B2-4764-9A7E-8595B7BFCB2C}" srcOrd="0" destOrd="0" presId="urn:microsoft.com/office/officeart/2008/layout/CircularPictureCallout"/>
    <dgm:cxn modelId="{B8E656E4-4F6B-4935-B845-246C0C54B4CF}" type="presParOf" srcId="{A6135C73-69CD-4760-9834-004774288F28}" destId="{50C12CA8-8B0C-44F6-A359-71D7697BF0CF}" srcOrd="1" destOrd="0" presId="urn:microsoft.com/office/officeart/2008/layout/CircularPictureCallout"/>
    <dgm:cxn modelId="{DF113737-25A3-4237-B99E-F007FF846E4B}" type="presParOf" srcId="{A6135C73-69CD-4760-9834-004774288F28}" destId="{FC14EA2D-5AFE-45D9-9A45-54B0D0C14E91}" srcOrd="2" destOrd="0" presId="urn:microsoft.com/office/officeart/2008/layout/CircularPictureCallout"/>
    <dgm:cxn modelId="{0AEAE89E-7E15-47CD-AB29-EB6AB01C8239}" type="presParOf" srcId="{FC14EA2D-5AFE-45D9-9A45-54B0D0C14E91}" destId="{373FBD8B-0A30-47F2-AE98-1C924F0F9D98}" srcOrd="0" destOrd="0" presId="urn:microsoft.com/office/officeart/2008/layout/CircularPictureCallout"/>
    <dgm:cxn modelId="{B223F771-4FA3-416B-A1D7-FA66902C719E}" type="presParOf" srcId="{A6135C73-69CD-4760-9834-004774288F28}" destId="{C34E635C-35EF-445D-AC23-C929D3715623}" srcOrd="3" destOrd="0" presId="urn:microsoft.com/office/officeart/2008/layout/CircularPictureCallout"/>
    <dgm:cxn modelId="{14941CAA-A733-4A62-865F-163A0FC65BF5}" type="presParOf" srcId="{A6135C73-69CD-4760-9834-004774288F28}" destId="{CD5BE547-6BB2-4CB9-835D-AED5A653F77D}" srcOrd="4" destOrd="0" presId="urn:microsoft.com/office/officeart/2008/layout/CircularPictureCallout"/>
    <dgm:cxn modelId="{2E1CD3B9-98FB-43AB-85E3-4A957609F664}" type="presParOf" srcId="{CD5BE547-6BB2-4CB9-835D-AED5A653F77D}" destId="{13D8E773-C0AA-4165-A952-8947A08DB0C4}" srcOrd="0" destOrd="0" presId="urn:microsoft.com/office/officeart/2008/layout/CircularPictureCallout"/>
    <dgm:cxn modelId="{437FC598-4ABE-4288-B65C-F09BD069A881}" type="presParOf" srcId="{A6135C73-69CD-4760-9834-004774288F28}" destId="{59C23431-8CA7-4E5A-ABFA-7679E93FAC2D}" srcOrd="5" destOrd="0" presId="urn:microsoft.com/office/officeart/2008/layout/CircularPictureCallout"/>
    <dgm:cxn modelId="{ECBE3935-E037-4375-B511-F7A39C878740}" type="presParOf" srcId="{59C23431-8CA7-4E5A-ABFA-7679E93FAC2D}" destId="{31ED9120-874D-4A42-BD6E-44CC7D889E84}" srcOrd="0" destOrd="0" presId="urn:microsoft.com/office/officeart/2008/layout/CircularPictureCallout"/>
    <dgm:cxn modelId="{89A283A6-67AD-4DBF-9D06-B01B3A20878F}" type="presParOf" srcId="{A6135C73-69CD-4760-9834-004774288F28}" destId="{68F561C0-AF09-47B5-8E65-24430B5690DC}" srcOrd="6" destOrd="0" presId="urn:microsoft.com/office/officeart/2008/layout/CircularPictureCallout"/>
    <dgm:cxn modelId="{48E29404-9C9E-4A9B-B1E4-26461909E970}" type="presParOf" srcId="{A6135C73-69CD-4760-9834-004774288F28}" destId="{E9C94A51-D478-420C-A43E-BC450EDAFF59}" srcOrd="7" destOrd="0" presId="urn:microsoft.com/office/officeart/2008/layout/CircularPictureCallout"/>
    <dgm:cxn modelId="{ABCEDEE7-BA3C-45F8-ADDB-26A261A79AC4}" type="presParOf" srcId="{E9C94A51-D478-420C-A43E-BC450EDAFF59}" destId="{37580323-95D5-4C37-B97C-F86476D4E87E}" srcOrd="0" destOrd="0" presId="urn:microsoft.com/office/officeart/2008/layout/CircularPictureCallout"/>
    <dgm:cxn modelId="{E6CB19D5-8B8B-4027-9EAC-F328A2406319}" type="presParOf" srcId="{A6135C73-69CD-4760-9834-004774288F28}" destId="{DEA6A9F4-EF4C-44BA-85E0-2881AED1DCB2}" srcOrd="8" destOrd="0" presId="urn:microsoft.com/office/officeart/2008/layout/CircularPictureCallout"/>
    <dgm:cxn modelId="{DEAFB49B-3A0E-46C7-9BCD-5D9BAB57C439}" type="presParOf" srcId="{DEA6A9F4-EF4C-44BA-85E0-2881AED1DCB2}" destId="{DF6330FB-709C-4888-B071-E34B42DF8674}" srcOrd="0" destOrd="0" presId="urn:microsoft.com/office/officeart/2008/layout/CircularPictureCallout"/>
    <dgm:cxn modelId="{CB47EFD4-DA2C-446C-B7AE-8C64F855B78E}" type="presParOf" srcId="{A6135C73-69CD-4760-9834-004774288F28}" destId="{3F5ECEDB-57B5-4292-B93A-628AAC827666}" srcOrd="9" destOrd="0" presId="urn:microsoft.com/office/officeart/2008/layout/CircularPictureCallout"/>
    <dgm:cxn modelId="{4FBAFDA3-AEB7-4DD6-AAAC-1400FC4FDF55}" type="presParOf" srcId="{A6135C73-69CD-4760-9834-004774288F28}" destId="{C9A2A863-ADF8-41FD-8C13-025862CBC710}" srcOrd="10" destOrd="0" presId="urn:microsoft.com/office/officeart/2008/layout/CircularPictureCallout"/>
    <dgm:cxn modelId="{7D37E2AE-BF51-4338-B92E-1046CB06503F}" type="presParOf" srcId="{C9A2A863-ADF8-41FD-8C13-025862CBC710}" destId="{256B3A01-9970-4484-BD63-E0702A6F6B74}"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D5D54E-711C-4709-8CCF-C5DE9FCD9B26}">
      <dsp:nvSpPr>
        <dsp:cNvPr id="0" name=""/>
        <dsp:cNvSpPr/>
      </dsp:nvSpPr>
      <dsp:spPr>
        <a:xfrm>
          <a:off x="6" y="690026"/>
          <a:ext cx="2661632" cy="6002599"/>
        </a:xfrm>
        <a:prstGeom prst="roundRect">
          <a:avLst>
            <a:gd name="adj" fmla="val 5000"/>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106299" rIns="137795" bIns="0" numCol="1" spcCol="1270" anchor="t" anchorCtr="0">
          <a:noAutofit/>
        </a:bodyPr>
        <a:lstStyle/>
        <a:p>
          <a:pPr lvl="0" algn="ctr" defTabSz="1377950">
            <a:lnSpc>
              <a:spcPct val="90000"/>
            </a:lnSpc>
            <a:spcBef>
              <a:spcPct val="0"/>
            </a:spcBef>
            <a:spcAft>
              <a:spcPct val="35000"/>
            </a:spcAft>
          </a:pPr>
          <a:r>
            <a:rPr lang="en-US" sz="3100" kern="1200">
              <a:solidFill>
                <a:srgbClr val="0070C0"/>
              </a:solidFill>
              <a:latin typeface="Bodoni MT Black" panose="02070A03080606020203" pitchFamily="18" charset="0"/>
            </a:rPr>
            <a:t>Past</a:t>
          </a:r>
        </a:p>
      </dsp:txBody>
      <dsp:txXfrm rot="16200000">
        <a:off x="-2194896" y="2884928"/>
        <a:ext cx="4922131" cy="532326"/>
      </dsp:txXfrm>
    </dsp:sp>
    <dsp:sp modelId="{51D1A807-BC6F-4D8D-8704-E3D9882C74A5}">
      <dsp:nvSpPr>
        <dsp:cNvPr id="0" name=""/>
        <dsp:cNvSpPr/>
      </dsp:nvSpPr>
      <dsp:spPr>
        <a:xfrm>
          <a:off x="532332" y="690026"/>
          <a:ext cx="1982916" cy="6002599"/>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82296" rIns="0" bIns="0" numCol="1" spcCol="1270" anchor="t" anchorCtr="0">
          <a:noAutofit/>
        </a:bodyPr>
        <a:lstStyle/>
        <a:p>
          <a:pPr lvl="0" algn="ctr" defTabSz="1066800">
            <a:lnSpc>
              <a:spcPct val="90000"/>
            </a:lnSpc>
            <a:spcBef>
              <a:spcPct val="0"/>
            </a:spcBef>
            <a:spcAft>
              <a:spcPct val="35000"/>
            </a:spcAft>
          </a:pPr>
          <a:endParaRPr lang="en-US" sz="2400" b="1" kern="1200" dirty="0">
            <a:solidFill>
              <a:srgbClr val="0070C0"/>
            </a:solidFill>
          </a:endParaRPr>
        </a:p>
        <a:p>
          <a:pPr lvl="0" algn="ctr" defTabSz="1066800">
            <a:lnSpc>
              <a:spcPct val="90000"/>
            </a:lnSpc>
            <a:spcBef>
              <a:spcPct val="0"/>
            </a:spcBef>
            <a:spcAft>
              <a:spcPct val="35000"/>
            </a:spcAft>
          </a:pPr>
          <a:r>
            <a:rPr lang="en-US" sz="2000" b="1" kern="1200" dirty="0">
              <a:solidFill>
                <a:srgbClr val="0070C0"/>
              </a:solidFill>
            </a:rPr>
            <a:t>Job Skills</a:t>
          </a:r>
        </a:p>
        <a:p>
          <a:pPr lvl="0" algn="ctr" defTabSz="1066800">
            <a:lnSpc>
              <a:spcPct val="90000"/>
            </a:lnSpc>
            <a:spcBef>
              <a:spcPct val="0"/>
            </a:spcBef>
            <a:spcAft>
              <a:spcPct val="35000"/>
            </a:spcAft>
          </a:pPr>
          <a:endParaRPr lang="en-US" sz="2400" b="1" kern="1200">
            <a:solidFill>
              <a:srgbClr val="0070C0"/>
            </a:solidFill>
          </a:endParaRPr>
        </a:p>
      </dsp:txBody>
      <dsp:txXfrm>
        <a:off x="532332" y="690026"/>
        <a:ext cx="1982916" cy="6002599"/>
      </dsp:txXfrm>
    </dsp:sp>
    <dsp:sp modelId="{5BA72C7D-F498-4B3E-8B15-A8CBD7EB156D}">
      <dsp:nvSpPr>
        <dsp:cNvPr id="0" name=""/>
        <dsp:cNvSpPr/>
      </dsp:nvSpPr>
      <dsp:spPr>
        <a:xfrm>
          <a:off x="2717293" y="680508"/>
          <a:ext cx="2661632" cy="6021635"/>
        </a:xfrm>
        <a:prstGeom prst="roundRect">
          <a:avLst>
            <a:gd name="adj" fmla="val 5000"/>
          </a:avLst>
        </a:prstGeom>
        <a:solidFill>
          <a:schemeClr val="lt1"/>
        </a:solidFill>
        <a:ln w="1905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0" tIns="106299" rIns="137795" bIns="0" numCol="1" spcCol="1270" anchor="t" anchorCtr="0">
          <a:noAutofit/>
        </a:bodyPr>
        <a:lstStyle/>
        <a:p>
          <a:pPr lvl="0" algn="ctr" defTabSz="1377950">
            <a:lnSpc>
              <a:spcPct val="90000"/>
            </a:lnSpc>
            <a:spcBef>
              <a:spcPct val="0"/>
            </a:spcBef>
            <a:spcAft>
              <a:spcPct val="35000"/>
            </a:spcAft>
          </a:pPr>
          <a:r>
            <a:rPr lang="en-US" sz="3100" kern="1200">
              <a:solidFill>
                <a:srgbClr val="0070C0"/>
              </a:solidFill>
              <a:latin typeface="Bodoni MT Black" panose="02070A03080606020203" pitchFamily="18" charset="0"/>
            </a:rPr>
            <a:t>Present</a:t>
          </a:r>
        </a:p>
      </dsp:txBody>
      <dsp:txXfrm rot="16200000">
        <a:off x="514586" y="2883215"/>
        <a:ext cx="4937741" cy="532326"/>
      </dsp:txXfrm>
    </dsp:sp>
    <dsp:sp modelId="{8AA61A14-2266-47F4-81D2-E094609CC539}">
      <dsp:nvSpPr>
        <dsp:cNvPr id="0" name=""/>
        <dsp:cNvSpPr/>
      </dsp:nvSpPr>
      <dsp:spPr>
        <a:xfrm rot="5400000">
          <a:off x="2535733" y="1212957"/>
          <a:ext cx="469256" cy="399244"/>
        </a:xfrm>
        <a:prstGeom prst="flowChartExtract">
          <a:avLst/>
        </a:prstGeom>
        <a:solidFill>
          <a:srgbClr val="FFC000"/>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06A290-70D7-4F6F-B1EF-0B8077B3D168}">
      <dsp:nvSpPr>
        <dsp:cNvPr id="0" name=""/>
        <dsp:cNvSpPr/>
      </dsp:nvSpPr>
      <dsp:spPr>
        <a:xfrm>
          <a:off x="3249620" y="680508"/>
          <a:ext cx="1982916" cy="6021635"/>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68580" rIns="0" bIns="0" numCol="1" spcCol="1270" anchor="t" anchorCtr="0">
          <a:noAutofit/>
        </a:bodyPr>
        <a:lstStyle/>
        <a:p>
          <a:pPr lvl="0" algn="ctr" defTabSz="889000">
            <a:lnSpc>
              <a:spcPct val="90000"/>
            </a:lnSpc>
            <a:spcBef>
              <a:spcPct val="0"/>
            </a:spcBef>
            <a:spcAft>
              <a:spcPct val="35000"/>
            </a:spcAft>
          </a:pPr>
          <a:r>
            <a:rPr lang="en-US" sz="2000" b="1" kern="1200" dirty="0">
              <a:solidFill>
                <a:srgbClr val="0070C0"/>
              </a:solidFill>
            </a:rPr>
            <a:t>College Readiness &amp; Career Pathways</a:t>
          </a:r>
        </a:p>
      </dsp:txBody>
      <dsp:txXfrm>
        <a:off x="3249620" y="680508"/>
        <a:ext cx="1982916" cy="6021635"/>
      </dsp:txXfrm>
    </dsp:sp>
    <dsp:sp modelId="{5980604D-FCE6-41B7-AA36-5EEA3E365CFE}">
      <dsp:nvSpPr>
        <dsp:cNvPr id="0" name=""/>
        <dsp:cNvSpPr/>
      </dsp:nvSpPr>
      <dsp:spPr>
        <a:xfrm>
          <a:off x="5510198" y="661791"/>
          <a:ext cx="2661632" cy="6003653"/>
        </a:xfrm>
        <a:prstGeom prst="roundRect">
          <a:avLst>
            <a:gd name="adj" fmla="val 5000"/>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106299" rIns="137795" bIns="0" numCol="1" spcCol="1270" anchor="t" anchorCtr="0">
          <a:noAutofit/>
        </a:bodyPr>
        <a:lstStyle/>
        <a:p>
          <a:pPr lvl="0" algn="ctr" defTabSz="1377950">
            <a:lnSpc>
              <a:spcPct val="90000"/>
            </a:lnSpc>
            <a:spcBef>
              <a:spcPct val="0"/>
            </a:spcBef>
            <a:spcAft>
              <a:spcPct val="35000"/>
            </a:spcAft>
          </a:pPr>
          <a:r>
            <a:rPr lang="en-US" sz="3100" kern="1200">
              <a:solidFill>
                <a:srgbClr val="0070C0"/>
              </a:solidFill>
              <a:latin typeface="Bodoni MT Black" panose="02070A03080606020203" pitchFamily="18" charset="0"/>
            </a:rPr>
            <a:t>Future</a:t>
          </a:r>
        </a:p>
      </dsp:txBody>
      <dsp:txXfrm rot="16200000">
        <a:off x="3314863" y="2857126"/>
        <a:ext cx="4922996" cy="532326"/>
      </dsp:txXfrm>
    </dsp:sp>
    <dsp:sp modelId="{5FA51FD9-5783-4670-8CD2-CD7E5BA603BA}">
      <dsp:nvSpPr>
        <dsp:cNvPr id="0" name=""/>
        <dsp:cNvSpPr/>
      </dsp:nvSpPr>
      <dsp:spPr>
        <a:xfrm rot="5400000">
          <a:off x="5253461" y="1268667"/>
          <a:ext cx="469256" cy="399244"/>
        </a:xfrm>
        <a:prstGeom prst="flowChartExtract">
          <a:avLst/>
        </a:prstGeom>
        <a:solidFill>
          <a:srgbClr val="FFC000"/>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DBF2B8-C4BC-4BC0-B4DA-ED174278D733}">
      <dsp:nvSpPr>
        <dsp:cNvPr id="0" name=""/>
        <dsp:cNvSpPr/>
      </dsp:nvSpPr>
      <dsp:spPr>
        <a:xfrm>
          <a:off x="6042525" y="661791"/>
          <a:ext cx="1982916" cy="6003653"/>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82296" rIns="0" bIns="0" numCol="1" spcCol="1270" anchor="t" anchorCtr="0">
          <a:noAutofit/>
        </a:bodyPr>
        <a:lstStyle/>
        <a:p>
          <a:pPr lvl="0" algn="ctr" defTabSz="1066800">
            <a:lnSpc>
              <a:spcPct val="90000"/>
            </a:lnSpc>
            <a:spcBef>
              <a:spcPct val="0"/>
            </a:spcBef>
            <a:spcAft>
              <a:spcPct val="35000"/>
            </a:spcAft>
          </a:pPr>
          <a:endParaRPr lang="en-US" sz="2400" b="1" kern="1200">
            <a:solidFill>
              <a:srgbClr val="0070C0"/>
            </a:solidFill>
          </a:endParaRPr>
        </a:p>
        <a:p>
          <a:pPr lvl="0" algn="ctr" defTabSz="1066800">
            <a:lnSpc>
              <a:spcPct val="90000"/>
            </a:lnSpc>
            <a:spcBef>
              <a:spcPct val="0"/>
            </a:spcBef>
            <a:spcAft>
              <a:spcPct val="35000"/>
            </a:spcAft>
          </a:pPr>
          <a:r>
            <a:rPr lang="en-US" sz="2000" b="1" kern="1200">
              <a:solidFill>
                <a:srgbClr val="0070C0"/>
              </a:solidFill>
            </a:rPr>
            <a:t>Next Steps</a:t>
          </a:r>
        </a:p>
      </dsp:txBody>
      <dsp:txXfrm>
        <a:off x="6042525" y="661791"/>
        <a:ext cx="1982916" cy="60036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68239-59D3-41CF-A253-89856CC8CEA3}">
      <dsp:nvSpPr>
        <dsp:cNvPr id="0" name=""/>
        <dsp:cNvSpPr/>
      </dsp:nvSpPr>
      <dsp:spPr>
        <a:xfrm>
          <a:off x="1708164" y="1776"/>
          <a:ext cx="4050000" cy="11726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860" tIns="149860" rIns="149860" bIns="149860" numCol="1" spcCol="1270" anchor="ctr" anchorCtr="0">
          <a:noAutofit/>
        </a:bodyPr>
        <a:lstStyle/>
        <a:p>
          <a:pPr lvl="0" algn="ctr" defTabSz="2622550">
            <a:lnSpc>
              <a:spcPct val="90000"/>
            </a:lnSpc>
            <a:spcBef>
              <a:spcPct val="0"/>
            </a:spcBef>
            <a:spcAft>
              <a:spcPct val="35000"/>
            </a:spcAft>
          </a:pPr>
          <a:r>
            <a:rPr lang="en-US" sz="5900" b="1" kern="1200" dirty="0" smtClean="0">
              <a:solidFill>
                <a:srgbClr val="FFCC00"/>
              </a:solidFill>
              <a:latin typeface="Aharoni" panose="02010803020104030203" pitchFamily="2" charset="-79"/>
              <a:cs typeface="Aharoni" panose="02010803020104030203" pitchFamily="2" charset="-79"/>
            </a:rPr>
            <a:t>Outcomes</a:t>
          </a:r>
          <a:endParaRPr lang="en-US" sz="5900" b="1" kern="1200" dirty="0">
            <a:solidFill>
              <a:srgbClr val="FFCC00"/>
            </a:solidFill>
            <a:latin typeface="Aharoni" panose="02010803020104030203" pitchFamily="2" charset="-79"/>
            <a:cs typeface="Aharoni" panose="02010803020104030203" pitchFamily="2" charset="-79"/>
          </a:endParaRPr>
        </a:p>
      </dsp:txBody>
      <dsp:txXfrm>
        <a:off x="1708164" y="1776"/>
        <a:ext cx="4050000" cy="1172681"/>
      </dsp:txXfrm>
    </dsp:sp>
    <dsp:sp modelId="{5FD3EB87-DCC6-4C2F-82C3-63E6C3F102CE}">
      <dsp:nvSpPr>
        <dsp:cNvPr id="0" name=""/>
        <dsp:cNvSpPr/>
      </dsp:nvSpPr>
      <dsp:spPr>
        <a:xfrm>
          <a:off x="2113164" y="1233092"/>
          <a:ext cx="3240000" cy="11726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860" tIns="149860" rIns="149860" bIns="149860" numCol="1" spcCol="1270" anchor="ctr" anchorCtr="0">
          <a:noAutofit/>
        </a:bodyPr>
        <a:lstStyle/>
        <a:p>
          <a:pPr lvl="0" algn="ctr" defTabSz="2622550">
            <a:lnSpc>
              <a:spcPct val="90000"/>
            </a:lnSpc>
            <a:spcBef>
              <a:spcPct val="0"/>
            </a:spcBef>
            <a:spcAft>
              <a:spcPct val="35000"/>
            </a:spcAft>
          </a:pPr>
          <a:r>
            <a:rPr lang="en-US" sz="5900" b="1" kern="1200" dirty="0" smtClean="0">
              <a:solidFill>
                <a:srgbClr val="FFCC00"/>
              </a:solidFill>
              <a:latin typeface="Aharoni" panose="02010803020104030203" pitchFamily="2" charset="-79"/>
              <a:cs typeface="Aharoni" panose="02010803020104030203" pitchFamily="2" charset="-79"/>
            </a:rPr>
            <a:t>Options</a:t>
          </a:r>
          <a:endParaRPr lang="en-US" sz="5900" b="1" kern="1200" dirty="0">
            <a:solidFill>
              <a:srgbClr val="FFCC00"/>
            </a:solidFill>
            <a:latin typeface="Aharoni" panose="02010803020104030203" pitchFamily="2" charset="-79"/>
            <a:cs typeface="Aharoni" panose="02010803020104030203" pitchFamily="2" charset="-79"/>
          </a:endParaRPr>
        </a:p>
      </dsp:txBody>
      <dsp:txXfrm>
        <a:off x="2113164" y="1233092"/>
        <a:ext cx="3240000" cy="1172681"/>
      </dsp:txXfrm>
    </dsp:sp>
    <dsp:sp modelId="{0DB0BA60-0C9D-4029-9CF3-AE8F2EDA4DD8}">
      <dsp:nvSpPr>
        <dsp:cNvPr id="0" name=""/>
        <dsp:cNvSpPr/>
      </dsp:nvSpPr>
      <dsp:spPr>
        <a:xfrm>
          <a:off x="1033164" y="2464408"/>
          <a:ext cx="5400000" cy="11726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860" tIns="149860" rIns="149860" bIns="149860" numCol="1" spcCol="1270" anchor="ctr" anchorCtr="0">
          <a:noAutofit/>
        </a:bodyPr>
        <a:lstStyle/>
        <a:p>
          <a:pPr lvl="0" algn="ctr" defTabSz="2622550">
            <a:lnSpc>
              <a:spcPct val="90000"/>
            </a:lnSpc>
            <a:spcBef>
              <a:spcPct val="0"/>
            </a:spcBef>
            <a:spcAft>
              <a:spcPct val="35000"/>
            </a:spcAft>
          </a:pPr>
          <a:r>
            <a:rPr lang="en-US" sz="5900" b="1" kern="1200" dirty="0" smtClean="0">
              <a:solidFill>
                <a:srgbClr val="FFCC00"/>
              </a:solidFill>
              <a:latin typeface="Aharoni" panose="02010803020104030203" pitchFamily="2" charset="-79"/>
              <a:cs typeface="Aharoni" panose="02010803020104030203" pitchFamily="2" charset="-79"/>
            </a:rPr>
            <a:t>Opportunities</a:t>
          </a:r>
          <a:endParaRPr lang="en-US" sz="5900" b="1" kern="1200" dirty="0">
            <a:solidFill>
              <a:srgbClr val="FFCC00"/>
            </a:solidFill>
            <a:latin typeface="Aharoni" panose="02010803020104030203" pitchFamily="2" charset="-79"/>
            <a:cs typeface="Aharoni" panose="02010803020104030203" pitchFamily="2" charset="-79"/>
          </a:endParaRPr>
        </a:p>
      </dsp:txBody>
      <dsp:txXfrm>
        <a:off x="1033164" y="2464408"/>
        <a:ext cx="5400000" cy="11726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ECEDB-57B5-4292-B93A-628AAC827666}">
      <dsp:nvSpPr>
        <dsp:cNvPr id="0" name=""/>
        <dsp:cNvSpPr/>
      </dsp:nvSpPr>
      <dsp:spPr>
        <a:xfrm>
          <a:off x="2603073" y="5317807"/>
          <a:ext cx="5909995"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F561C0-AF09-47B5-8E65-24430B5690DC}">
      <dsp:nvSpPr>
        <dsp:cNvPr id="0" name=""/>
        <dsp:cNvSpPr/>
      </dsp:nvSpPr>
      <dsp:spPr>
        <a:xfrm>
          <a:off x="2603073" y="3257549"/>
          <a:ext cx="506234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4E635C-35EF-445D-AC23-C929D3715623}">
      <dsp:nvSpPr>
        <dsp:cNvPr id="0" name=""/>
        <dsp:cNvSpPr/>
      </dsp:nvSpPr>
      <dsp:spPr>
        <a:xfrm>
          <a:off x="2603073" y="1197292"/>
          <a:ext cx="5909995"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0FDC80-69B2-4764-9A7E-8595B7BFCB2C}">
      <dsp:nvSpPr>
        <dsp:cNvPr id="0" name=""/>
        <dsp:cNvSpPr/>
      </dsp:nvSpPr>
      <dsp:spPr>
        <a:xfrm>
          <a:off x="341822" y="898378"/>
          <a:ext cx="4522500" cy="471834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C12CA8-8B0C-44F6-A359-71D7697BF0CF}">
      <dsp:nvSpPr>
        <dsp:cNvPr id="0" name=""/>
        <dsp:cNvSpPr/>
      </dsp:nvSpPr>
      <dsp:spPr>
        <a:xfrm>
          <a:off x="719409" y="3440029"/>
          <a:ext cx="3767328" cy="194252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en-US" sz="6500" kern="1200"/>
        </a:p>
      </dsp:txBody>
      <dsp:txXfrm>
        <a:off x="719409" y="3440029"/>
        <a:ext cx="3767328" cy="1942528"/>
      </dsp:txXfrm>
    </dsp:sp>
    <dsp:sp modelId="{373FBD8B-0A30-47F2-AE98-1C924F0F9D98}">
      <dsp:nvSpPr>
        <dsp:cNvPr id="0" name=""/>
        <dsp:cNvSpPr/>
      </dsp:nvSpPr>
      <dsp:spPr>
        <a:xfrm>
          <a:off x="7630101" y="314324"/>
          <a:ext cx="1765935" cy="176593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1000" r="-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D8E773-C0AA-4165-A952-8947A08DB0C4}">
      <dsp:nvSpPr>
        <dsp:cNvPr id="0" name=""/>
        <dsp:cNvSpPr/>
      </dsp:nvSpPr>
      <dsp:spPr>
        <a:xfrm>
          <a:off x="9229781" y="332796"/>
          <a:ext cx="2035040" cy="1765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0" rIns="125730" bIns="0" numCol="1" spcCol="1270" anchor="ctr" anchorCtr="0">
          <a:noAutofit/>
        </a:bodyPr>
        <a:lstStyle/>
        <a:p>
          <a:pPr lvl="0" algn="ctr" defTabSz="1466850">
            <a:lnSpc>
              <a:spcPct val="90000"/>
            </a:lnSpc>
            <a:spcBef>
              <a:spcPct val="0"/>
            </a:spcBef>
            <a:spcAft>
              <a:spcPct val="35000"/>
            </a:spcAft>
          </a:pPr>
          <a:r>
            <a:rPr lang="en-US" sz="3300" b="1" kern="1200" dirty="0" smtClean="0"/>
            <a:t>College</a:t>
          </a:r>
        </a:p>
        <a:p>
          <a:pPr lvl="0" algn="ctr" defTabSz="1466850">
            <a:lnSpc>
              <a:spcPct val="90000"/>
            </a:lnSpc>
            <a:spcBef>
              <a:spcPct val="0"/>
            </a:spcBef>
            <a:spcAft>
              <a:spcPct val="35000"/>
            </a:spcAft>
          </a:pPr>
          <a:r>
            <a:rPr lang="en-US" sz="3300" b="1" kern="1200" dirty="0" smtClean="0"/>
            <a:t>43%</a:t>
          </a:r>
        </a:p>
        <a:p>
          <a:pPr lvl="0" algn="l" defTabSz="1466850">
            <a:lnSpc>
              <a:spcPct val="90000"/>
            </a:lnSpc>
            <a:spcBef>
              <a:spcPct val="0"/>
            </a:spcBef>
            <a:spcAft>
              <a:spcPct val="35000"/>
            </a:spcAft>
          </a:pPr>
          <a:endParaRPr lang="en-US" sz="3300" kern="1200" dirty="0" smtClean="0"/>
        </a:p>
      </dsp:txBody>
      <dsp:txXfrm>
        <a:off x="9229781" y="332796"/>
        <a:ext cx="2035040" cy="1765935"/>
      </dsp:txXfrm>
    </dsp:sp>
    <dsp:sp modelId="{31ED9120-874D-4A42-BD6E-44CC7D889E84}">
      <dsp:nvSpPr>
        <dsp:cNvPr id="0" name=""/>
        <dsp:cNvSpPr/>
      </dsp:nvSpPr>
      <dsp:spPr>
        <a:xfrm>
          <a:off x="6782452" y="2374582"/>
          <a:ext cx="1765935" cy="176593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580323-95D5-4C37-B97C-F86476D4E87E}">
      <dsp:nvSpPr>
        <dsp:cNvPr id="0" name=""/>
        <dsp:cNvSpPr/>
      </dsp:nvSpPr>
      <dsp:spPr>
        <a:xfrm>
          <a:off x="8548387" y="2374582"/>
          <a:ext cx="1424152" cy="1765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0" rIns="125730" bIns="0" numCol="1" spcCol="1270" anchor="ctr" anchorCtr="0">
          <a:noAutofit/>
        </a:bodyPr>
        <a:lstStyle/>
        <a:p>
          <a:pPr lvl="0" algn="ctr" defTabSz="1466850">
            <a:lnSpc>
              <a:spcPct val="90000"/>
            </a:lnSpc>
            <a:spcBef>
              <a:spcPct val="0"/>
            </a:spcBef>
            <a:spcAft>
              <a:spcPct val="35000"/>
            </a:spcAft>
          </a:pPr>
          <a:r>
            <a:rPr lang="en-US" sz="3300" b="1" kern="1200" dirty="0" smtClean="0"/>
            <a:t>Career</a:t>
          </a:r>
        </a:p>
        <a:p>
          <a:pPr lvl="0" algn="ctr" defTabSz="1466850">
            <a:lnSpc>
              <a:spcPct val="90000"/>
            </a:lnSpc>
            <a:spcBef>
              <a:spcPct val="0"/>
            </a:spcBef>
            <a:spcAft>
              <a:spcPct val="35000"/>
            </a:spcAft>
          </a:pPr>
          <a:r>
            <a:rPr lang="en-US" sz="3300" b="1" kern="1200" dirty="0" smtClean="0"/>
            <a:t>50%</a:t>
          </a:r>
          <a:endParaRPr lang="en-US" sz="3300" b="1" kern="1200" dirty="0"/>
        </a:p>
      </dsp:txBody>
      <dsp:txXfrm>
        <a:off x="8548387" y="2374582"/>
        <a:ext cx="1424152" cy="1765935"/>
      </dsp:txXfrm>
    </dsp:sp>
    <dsp:sp modelId="{DF6330FB-709C-4888-B071-E34B42DF8674}">
      <dsp:nvSpPr>
        <dsp:cNvPr id="0" name=""/>
        <dsp:cNvSpPr/>
      </dsp:nvSpPr>
      <dsp:spPr>
        <a:xfrm>
          <a:off x="7630101" y="4434839"/>
          <a:ext cx="1765935" cy="176593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6B3A01-9970-4484-BD63-E0702A6F6B74}">
      <dsp:nvSpPr>
        <dsp:cNvPr id="0" name=""/>
        <dsp:cNvSpPr/>
      </dsp:nvSpPr>
      <dsp:spPr>
        <a:xfrm>
          <a:off x="9396036" y="4434839"/>
          <a:ext cx="1635734" cy="1765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0" rIns="125730" bIns="0" numCol="1" spcCol="1270" anchor="ctr" anchorCtr="0">
          <a:noAutofit/>
        </a:bodyPr>
        <a:lstStyle/>
        <a:p>
          <a:pPr lvl="0" algn="ctr" defTabSz="1466850">
            <a:lnSpc>
              <a:spcPct val="90000"/>
            </a:lnSpc>
            <a:spcBef>
              <a:spcPct val="0"/>
            </a:spcBef>
            <a:spcAft>
              <a:spcPct val="35000"/>
            </a:spcAft>
          </a:pPr>
          <a:r>
            <a:rPr lang="en-US" sz="3300" b="1" kern="1200" dirty="0" smtClean="0"/>
            <a:t>Military</a:t>
          </a:r>
        </a:p>
        <a:p>
          <a:pPr lvl="0" algn="ctr" defTabSz="1466850">
            <a:lnSpc>
              <a:spcPct val="90000"/>
            </a:lnSpc>
            <a:spcBef>
              <a:spcPct val="0"/>
            </a:spcBef>
            <a:spcAft>
              <a:spcPct val="35000"/>
            </a:spcAft>
          </a:pPr>
          <a:r>
            <a:rPr lang="en-US" sz="3300" b="1" kern="1200" dirty="0" smtClean="0"/>
            <a:t>7%</a:t>
          </a:r>
          <a:endParaRPr lang="en-US" sz="3300" b="1" kern="1200" dirty="0"/>
        </a:p>
      </dsp:txBody>
      <dsp:txXfrm>
        <a:off x="9396036" y="4434839"/>
        <a:ext cx="1635734" cy="176593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725"/>
          </a:xfrm>
          <a:prstGeom prst="rect">
            <a:avLst/>
          </a:prstGeom>
        </p:spPr>
        <p:txBody>
          <a:bodyPr vert="horz" lIns="91440" tIns="45720" rIns="91440" bIns="45720" rtlCol="0"/>
          <a:lstStyle>
            <a:lvl1pPr algn="r">
              <a:defRPr sz="1200"/>
            </a:lvl1pPr>
          </a:lstStyle>
          <a:p>
            <a:fld id="{0364E891-700D-4A41-B939-7B272E924F46}" type="datetimeFigureOut">
              <a:rPr lang="en-US" smtClean="0"/>
              <a:t>12/12/2018</a:t>
            </a:fld>
            <a:endParaRPr lang="en-US"/>
          </a:p>
        </p:txBody>
      </p:sp>
      <p:sp>
        <p:nvSpPr>
          <p:cNvPr id="4" name="Footer Placeholder 3"/>
          <p:cNvSpPr>
            <a:spLocks noGrp="1"/>
          </p:cNvSpPr>
          <p:nvPr>
            <p:ph type="ftr" sz="quarter" idx="2"/>
          </p:nvPr>
        </p:nvSpPr>
        <p:spPr>
          <a:xfrm>
            <a:off x="0" y="8829676"/>
            <a:ext cx="303784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676"/>
            <a:ext cx="3037840" cy="466725"/>
          </a:xfrm>
          <a:prstGeom prst="rect">
            <a:avLst/>
          </a:prstGeom>
        </p:spPr>
        <p:txBody>
          <a:bodyPr vert="horz" lIns="91440" tIns="45720" rIns="91440" bIns="45720" rtlCol="0" anchor="b"/>
          <a:lstStyle>
            <a:lvl1pPr algn="r">
              <a:defRPr sz="1200"/>
            </a:lvl1pPr>
          </a:lstStyle>
          <a:p>
            <a:fld id="{F01F9A1E-47ED-419C-A657-08C5626CB97E}" type="slidenum">
              <a:rPr lang="en-US" smtClean="0"/>
              <a:t>‹#›</a:t>
            </a:fld>
            <a:endParaRPr lang="en-US"/>
          </a:p>
        </p:txBody>
      </p:sp>
    </p:spTree>
    <p:extLst>
      <p:ext uri="{BB962C8B-B14F-4D97-AF65-F5344CB8AC3E}">
        <p14:creationId xmlns:p14="http://schemas.microsoft.com/office/powerpoint/2010/main" val="6978498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DAEBA6E1-D839-48A8-86C1-C0187CC740DD}" type="datetimeFigureOut">
              <a:rPr lang="en-US" smtClean="0"/>
              <a:t>12/12/2018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1440" tIns="45720" rIns="91440" bIns="45720" rtlCol="0" anchor="b"/>
          <a:lstStyle>
            <a:lvl1pPr algn="r">
              <a:defRPr sz="1200"/>
            </a:lvl1pPr>
          </a:lstStyle>
          <a:p>
            <a:fld id="{B1E712E4-884C-4BDE-927A-9C1C31B5F9B8}" type="slidenum">
              <a:rPr lang="en-US" smtClean="0"/>
              <a:t>‹#›</a:t>
            </a:fld>
            <a:endParaRPr lang="en-US"/>
          </a:p>
        </p:txBody>
      </p:sp>
    </p:spTree>
    <p:extLst>
      <p:ext uri="{BB962C8B-B14F-4D97-AF65-F5344CB8AC3E}">
        <p14:creationId xmlns:p14="http://schemas.microsoft.com/office/powerpoint/2010/main" val="2734699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and introduction</a:t>
            </a:r>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1</a:t>
            </a:fld>
            <a:endParaRPr lang="en-US"/>
          </a:p>
        </p:txBody>
      </p:sp>
    </p:spTree>
    <p:extLst>
      <p:ext uri="{BB962C8B-B14F-4D97-AF65-F5344CB8AC3E}">
        <p14:creationId xmlns:p14="http://schemas.microsoft.com/office/powerpoint/2010/main" val="4026376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 video to 3:40</a:t>
            </a:r>
          </a:p>
          <a:p>
            <a:endParaRPr lang="en-US" dirty="0" smtClean="0"/>
          </a:p>
          <a:p>
            <a:r>
              <a:rPr lang="en-US" dirty="0" smtClean="0"/>
              <a:t>Importance</a:t>
            </a:r>
            <a:r>
              <a:rPr lang="en-US" baseline="0" dirty="0" smtClean="0"/>
              <a:t> of a carefully considered career pathway</a:t>
            </a:r>
          </a:p>
          <a:p>
            <a:endParaRPr lang="en-US" baseline="0" dirty="0" smtClean="0"/>
          </a:p>
          <a:p>
            <a:r>
              <a:rPr lang="en-US" baseline="0" dirty="0" smtClean="0"/>
              <a:t>1:2:7 workforce demands</a:t>
            </a:r>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10</a:t>
            </a:fld>
            <a:endParaRPr lang="en-US"/>
          </a:p>
        </p:txBody>
      </p:sp>
    </p:spTree>
    <p:extLst>
      <p:ext uri="{BB962C8B-B14F-4D97-AF65-F5344CB8AC3E}">
        <p14:creationId xmlns:p14="http://schemas.microsoft.com/office/powerpoint/2010/main" val="4201592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Beginning with the outcomes YOU choose for your futures, our goal is to provide you with options and opportunities to achieve them. The following are some examples of what NTCC can do for you.</a:t>
            </a:r>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11</a:t>
            </a:fld>
            <a:endParaRPr lang="en-US"/>
          </a:p>
        </p:txBody>
      </p:sp>
    </p:spTree>
    <p:extLst>
      <p:ext uri="{BB962C8B-B14F-4D97-AF65-F5344CB8AC3E}">
        <p14:creationId xmlns:p14="http://schemas.microsoft.com/office/powerpoint/2010/main" val="1602555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many myths surrounding career and technical education, which used to be an either/or option. It is now BOTH/AND opportunity for students. Essentially, NTCC is an extension of your high school. Instead of taking all of your electives at school, you can choose to take a ½ day elective in one of our programs for your junior and senior years.</a:t>
            </a:r>
          </a:p>
          <a:p>
            <a:endParaRPr lang="en-US" baseline="0" dirty="0" smtClean="0"/>
          </a:p>
          <a:p>
            <a:r>
              <a:rPr lang="en-US" baseline="0" dirty="0" smtClean="0"/>
              <a:t>(Highlights from slide)</a:t>
            </a:r>
          </a:p>
          <a:p>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12</a:t>
            </a:fld>
            <a:endParaRPr lang="en-US"/>
          </a:p>
        </p:txBody>
      </p:sp>
    </p:spTree>
    <p:extLst>
      <p:ext uri="{BB962C8B-B14F-4D97-AF65-F5344CB8AC3E}">
        <p14:creationId xmlns:p14="http://schemas.microsoft.com/office/powerpoint/2010/main" val="148286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of the</a:t>
            </a:r>
            <a:r>
              <a:rPr lang="en-US" baseline="0" dirty="0" smtClean="0"/>
              <a:t> opportunities available to NTCC students, in addition to those offered at your high school.</a:t>
            </a:r>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13</a:t>
            </a:fld>
            <a:endParaRPr lang="en-US"/>
          </a:p>
        </p:txBody>
      </p:sp>
    </p:spTree>
    <p:extLst>
      <p:ext uri="{BB962C8B-B14F-4D97-AF65-F5344CB8AC3E}">
        <p14:creationId xmlns:p14="http://schemas.microsoft.com/office/powerpoint/2010/main" val="163996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have a career goal</a:t>
            </a:r>
            <a:r>
              <a:rPr lang="en-US" baseline="0" dirty="0" smtClean="0"/>
              <a:t> in mind. You may have no idea. You may know what interests you and what you’re good at. You may still be trying to figure it out. That’s all okay and it’s why our goal is to provide you with options and opportunities to reach the outcomes YOU choose for your future. </a:t>
            </a:r>
          </a:p>
          <a:p>
            <a:endParaRPr lang="en-US" baseline="0" dirty="0" smtClean="0"/>
          </a:p>
          <a:p>
            <a:r>
              <a:rPr lang="en-US" baseline="0" dirty="0" smtClean="0"/>
              <a:t>Whatever you choose, my advice is that you don’t limit your options. Explore ALL of the opportunities. Spend a few hours with us to tour the Northern Tier Career Center to see if it might be a stop along your career pathway that can help you get to the future YOU want. </a:t>
            </a:r>
          </a:p>
          <a:p>
            <a:endParaRPr lang="en-US" baseline="0" dirty="0" smtClean="0"/>
          </a:p>
          <a:p>
            <a:r>
              <a:rPr lang="en-US" baseline="0" dirty="0" smtClean="0"/>
              <a:t>There is no substitute for seeing for yourself. Just as you should job shadow to decide on a career and visit a college campus before deciding where to attend. The decision whether or not to attend NTCC is important. Deciding to complete a program of study at the Center is a commitment, but so is deciding not to attend, as you many miss out on important opportunities provided for your chosen career pathway.</a:t>
            </a:r>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14</a:t>
            </a:fld>
            <a:endParaRPr lang="en-US"/>
          </a:p>
        </p:txBody>
      </p:sp>
    </p:spTree>
    <p:extLst>
      <p:ext uri="{BB962C8B-B14F-4D97-AF65-F5344CB8AC3E}">
        <p14:creationId xmlns:p14="http://schemas.microsoft.com/office/powerpoint/2010/main" val="52230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Whether</a:t>
            </a:r>
            <a:r>
              <a:rPr lang="en-US" baseline="0" dirty="0" smtClean="0"/>
              <a:t> your career pathway will take you to college (post-secondary training and education), directly into a career, or the military, NTCC programs can help to prepare you by offering opportunities to earn college credits and industry certifications to give you an advantage in the workforce. </a:t>
            </a:r>
          </a:p>
          <a:p>
            <a:endParaRPr lang="en-US" baseline="0" dirty="0" smtClean="0"/>
          </a:p>
          <a:p>
            <a:r>
              <a:rPr lang="en-US" baseline="0" dirty="0" smtClean="0"/>
              <a:t>2018 seniors: 43% college, 50% career, 7% military plans</a:t>
            </a:r>
          </a:p>
          <a:p>
            <a:endParaRPr lang="en-US" baseline="0" dirty="0" smtClean="0"/>
          </a:p>
          <a:p>
            <a:r>
              <a:rPr lang="en-US" baseline="0" dirty="0" smtClean="0"/>
              <a:t>Apprenticeship is becoming a more popular way to get the training and education necessary in your field. Employers hire skilled employees, who are paid for their work AND the employer pays for all additional training needed.</a:t>
            </a:r>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15</a:t>
            </a:fld>
            <a:endParaRPr lang="en-US"/>
          </a:p>
        </p:txBody>
      </p:sp>
    </p:spTree>
    <p:extLst>
      <p:ext uri="{BB962C8B-B14F-4D97-AF65-F5344CB8AC3E}">
        <p14:creationId xmlns:p14="http://schemas.microsoft.com/office/powerpoint/2010/main" val="270197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in 2018. Added to meet industry</a:t>
            </a:r>
            <a:r>
              <a:rPr lang="en-US" baseline="0" dirty="0" smtClean="0"/>
              <a:t> demand and interest of districts and students. </a:t>
            </a:r>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16</a:t>
            </a:fld>
            <a:endParaRPr lang="en-US"/>
          </a:p>
        </p:txBody>
      </p:sp>
    </p:spTree>
    <p:extLst>
      <p:ext uri="{BB962C8B-B14F-4D97-AF65-F5344CB8AC3E}">
        <p14:creationId xmlns:p14="http://schemas.microsoft.com/office/powerpoint/2010/main" val="775255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a:t>
            </a:r>
            <a:r>
              <a:rPr lang="en-US" baseline="0" dirty="0" smtClean="0"/>
              <a:t> program that starts as sophomore. 1,250 hours to complete PA licensure. Licensure REQUIRED to practice in PA. Same curriculum as adult programs, but would cost approx. $20,000 to complete after high school.</a:t>
            </a:r>
          </a:p>
          <a:p>
            <a:endParaRPr lang="en-US" baseline="0" dirty="0" smtClean="0"/>
          </a:p>
          <a:p>
            <a:r>
              <a:rPr lang="en-US" baseline="0" dirty="0" smtClean="0"/>
              <a:t>Continuous improvements to keep up with industry standards. 2018 salon renovation approx. $30,000.</a:t>
            </a:r>
          </a:p>
          <a:p>
            <a:endParaRPr lang="en-US" baseline="0" dirty="0" smtClean="0"/>
          </a:p>
          <a:p>
            <a:r>
              <a:rPr lang="en-US" baseline="0" dirty="0" smtClean="0"/>
              <a:t>Live work-all programs-salon clinic operated by students and open to public</a:t>
            </a:r>
          </a:p>
          <a:p>
            <a:endParaRPr lang="en-US" baseline="0" dirty="0" smtClean="0"/>
          </a:p>
          <a:p>
            <a:r>
              <a:rPr lang="en-US" baseline="0" dirty="0" smtClean="0"/>
              <a:t>Recent grads: </a:t>
            </a:r>
          </a:p>
          <a:p>
            <a:r>
              <a:rPr lang="en-US" baseline="0" dirty="0" smtClean="0"/>
              <a:t>Stacey: attending college in NYC for esthetics</a:t>
            </a:r>
          </a:p>
          <a:p>
            <a:r>
              <a:rPr lang="en-US" baseline="0" dirty="0" smtClean="0"/>
              <a:t>Courtney: owns salon in Troy (ENTREPRENEURSHIP in all programs)</a:t>
            </a:r>
          </a:p>
          <a:p>
            <a:r>
              <a:rPr lang="en-US" baseline="0" dirty="0" smtClean="0"/>
              <a:t>All who want jobs once licensed have been successful in getting hired.</a:t>
            </a:r>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17</a:t>
            </a:fld>
            <a:endParaRPr lang="en-US"/>
          </a:p>
        </p:txBody>
      </p:sp>
    </p:spTree>
    <p:extLst>
      <p:ext uri="{BB962C8B-B14F-4D97-AF65-F5344CB8AC3E}">
        <p14:creationId xmlns:p14="http://schemas.microsoft.com/office/powerpoint/2010/main" val="4247063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Culinary arts</a:t>
            </a:r>
            <a:r>
              <a:rPr lang="en-US" baseline="0" dirty="0" smtClean="0"/>
              <a:t> and baking</a:t>
            </a:r>
            <a:endParaRPr lang="en-US" dirty="0" smtClean="0"/>
          </a:p>
          <a:p>
            <a:endParaRPr lang="en-US" dirty="0" smtClean="0"/>
          </a:p>
          <a:p>
            <a:r>
              <a:rPr lang="en-US" dirty="0" smtClean="0"/>
              <a:t>Student</a:t>
            </a:r>
            <a:r>
              <a:rPr lang="en-US" baseline="0" dirty="0" smtClean="0"/>
              <a:t> operated restaurant on campus-Blue Fountain Café</a:t>
            </a:r>
          </a:p>
          <a:p>
            <a:endParaRPr lang="en-US" baseline="0" dirty="0" smtClean="0"/>
          </a:p>
          <a:p>
            <a:r>
              <a:rPr lang="en-US" baseline="0" dirty="0" smtClean="0"/>
              <a:t>Caterings for 10-350 people</a:t>
            </a:r>
          </a:p>
          <a:p>
            <a:endParaRPr lang="en-US" baseline="0" dirty="0" smtClean="0"/>
          </a:p>
          <a:p>
            <a:r>
              <a:rPr lang="en-US" baseline="0" dirty="0" smtClean="0"/>
              <a:t>Recent grads:</a:t>
            </a:r>
          </a:p>
          <a:p>
            <a:r>
              <a:rPr lang="en-US" baseline="0" dirty="0" smtClean="0"/>
              <a:t>Ray-at Culinary Institute of America to become a chef (review non-traditional definition)</a:t>
            </a:r>
          </a:p>
          <a:p>
            <a:r>
              <a:rPr lang="en-US" baseline="0" dirty="0" smtClean="0"/>
              <a:t>Noelle-chef in Navy, completed basic and stationed in San Diego, CA</a:t>
            </a:r>
          </a:p>
          <a:p>
            <a:r>
              <a:rPr lang="en-US" baseline="0" dirty="0" smtClean="0"/>
              <a:t>In college, working in restaurants, hospitals, catering companies, bakeries, etc.</a:t>
            </a:r>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18</a:t>
            </a:fld>
            <a:endParaRPr lang="en-US"/>
          </a:p>
        </p:txBody>
      </p:sp>
    </p:spTree>
    <p:extLst>
      <p:ext uri="{BB962C8B-B14F-4D97-AF65-F5344CB8AC3E}">
        <p14:creationId xmlns:p14="http://schemas.microsoft.com/office/powerpoint/2010/main" val="3210511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consideration for anyone intending to enter the healthcare field (nursing, physical therapy, occupational therapy, athletic training, dental, medicine, </a:t>
            </a:r>
            <a:r>
              <a:rPr lang="en-US" baseline="0" dirty="0" err="1" smtClean="0"/>
              <a:t>etc</a:t>
            </a:r>
            <a:r>
              <a:rPr lang="en-US" baseline="0" dirty="0" smtClean="0"/>
              <a:t>).</a:t>
            </a:r>
          </a:p>
          <a:p>
            <a:endParaRPr lang="en-US" baseline="0" dirty="0" smtClean="0"/>
          </a:p>
          <a:p>
            <a:r>
              <a:rPr lang="en-US" baseline="0" dirty="0" smtClean="0"/>
              <a:t>Industry certification-Certified Nurse Aide (as career or additional $ while in college). College credits year 1.</a:t>
            </a:r>
          </a:p>
          <a:p>
            <a:endParaRPr lang="en-US" baseline="0" dirty="0" smtClean="0"/>
          </a:p>
          <a:p>
            <a:r>
              <a:rPr lang="en-US" baseline="0" dirty="0" smtClean="0"/>
              <a:t>Pathway: NTCC pre-nursing to NTCC LPN program (1 year and $3,000 scholarship for NTCC students) to RN or BSN program.</a:t>
            </a:r>
          </a:p>
          <a:p>
            <a:endParaRPr lang="en-US" baseline="0" dirty="0" smtClean="0"/>
          </a:p>
          <a:p>
            <a:r>
              <a:rPr lang="en-US" baseline="0" dirty="0" smtClean="0"/>
              <a:t>Example of student choosing not to attend NTCC: Physician Assistant program at Penn College and now has to complete courses and pay full tuition. Also no CNA certification to work in the field (approx. $15/hour) while attending college. </a:t>
            </a:r>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19</a:t>
            </a:fld>
            <a:endParaRPr lang="en-US"/>
          </a:p>
        </p:txBody>
      </p:sp>
    </p:spTree>
    <p:extLst>
      <p:ext uri="{BB962C8B-B14F-4D97-AF65-F5344CB8AC3E}">
        <p14:creationId xmlns:p14="http://schemas.microsoft.com/office/powerpoint/2010/main" val="100717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1974, </a:t>
            </a:r>
            <a:r>
              <a:rPr lang="en-US" baseline="0" dirty="0" smtClean="0"/>
              <a:t>the school districts in Bradford and Sullivan Counties came together and bought a 77 acre campus to develop the Northern Tier Career Center. The Center is still owned and operated by all 8 districts and provides elective courses (programs of study) in career and technical education fields.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 longer just the “</a:t>
            </a:r>
            <a:r>
              <a:rPr lang="en-US" baseline="0" dirty="0" err="1" smtClean="0"/>
              <a:t>vo</a:t>
            </a:r>
            <a:r>
              <a:rPr lang="en-US" baseline="0" dirty="0" smtClean="0"/>
              <a:t>-tech” of the past, offering training for direct entry to workforce. Now also incorporates additional opportunities (see slide)</a:t>
            </a:r>
          </a:p>
          <a:p>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2</a:t>
            </a:fld>
            <a:endParaRPr lang="en-US"/>
          </a:p>
        </p:txBody>
      </p:sp>
    </p:spTree>
    <p:extLst>
      <p:ext uri="{BB962C8B-B14F-4D97-AF65-F5344CB8AC3E}">
        <p14:creationId xmlns:p14="http://schemas.microsoft.com/office/powerpoint/2010/main" val="2274475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Manufacturing is extremely</a:t>
            </a:r>
            <a:r>
              <a:rPr lang="en-US" baseline="0" dirty="0" smtClean="0"/>
              <a:t> high demand field! Machinist to mechanical engineers. </a:t>
            </a:r>
          </a:p>
          <a:p>
            <a:endParaRPr lang="en-US" baseline="0" dirty="0" smtClean="0"/>
          </a:p>
          <a:p>
            <a:r>
              <a:rPr lang="en-US" baseline="0" dirty="0" smtClean="0"/>
              <a:t>Apprenticeship opportunities: PMF manufacturing in Williamsport. Directly from NTCC: 6,000 hours/2 years, start at $14.50 to $23.50 at end, classes one night per week at Penn College paid by PMF, paid to work at PMF, journeyman’s card at end and hired on permanently. If attend college and get degree first, program is exactly the same, including pay.</a:t>
            </a:r>
          </a:p>
          <a:p>
            <a:endParaRPr lang="en-US" baseline="0" dirty="0" smtClean="0"/>
          </a:p>
          <a:p>
            <a:r>
              <a:rPr lang="en-US" baseline="0" dirty="0" smtClean="0"/>
              <a:t>Mitchell: apprenticeship at E-tech and degree at Penn College, paid by company</a:t>
            </a:r>
          </a:p>
          <a:p>
            <a:endParaRPr lang="en-US" baseline="0" dirty="0" smtClean="0"/>
          </a:p>
          <a:p>
            <a:r>
              <a:rPr lang="en-US" baseline="0" dirty="0" smtClean="0"/>
              <a:t>Sam: attending the Citadel, prestigious military college</a:t>
            </a:r>
          </a:p>
          <a:p>
            <a:endParaRPr lang="en-US" baseline="0" dirty="0" smtClean="0"/>
          </a:p>
          <a:p>
            <a:r>
              <a:rPr lang="en-US" baseline="0" dirty="0" smtClean="0"/>
              <a:t>Employers come to us seeking machinists….can’t fill positions.</a:t>
            </a:r>
          </a:p>
          <a:p>
            <a:endParaRPr lang="en-US" baseline="0" dirty="0" smtClean="0"/>
          </a:p>
          <a:p>
            <a:r>
              <a:rPr lang="en-US" baseline="0" dirty="0" smtClean="0"/>
              <a:t>Operation and programming with CNC-have to see for yourself to understand what this program can offer.</a:t>
            </a:r>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20</a:t>
            </a:fld>
            <a:endParaRPr lang="en-US"/>
          </a:p>
        </p:txBody>
      </p:sp>
    </p:spTree>
    <p:extLst>
      <p:ext uri="{BB962C8B-B14F-4D97-AF65-F5344CB8AC3E}">
        <p14:creationId xmlns:p14="http://schemas.microsoft.com/office/powerpoint/2010/main" val="3646544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manufacturing cluster and in high demand!</a:t>
            </a:r>
          </a:p>
          <a:p>
            <a:endParaRPr lang="en-US" dirty="0" smtClean="0"/>
          </a:p>
          <a:p>
            <a:r>
              <a:rPr lang="en-US" dirty="0" smtClean="0"/>
              <a:t>Learn several types</a:t>
            </a:r>
            <a:r>
              <a:rPr lang="en-US" baseline="0" dirty="0" smtClean="0"/>
              <a:t> of welding (stick, MIG, TIG, etc.). Plasma cutter new in 2017. Weld every day in program. NTCC programs are approximately 25% classroom and 75% lab.</a:t>
            </a:r>
          </a:p>
          <a:p>
            <a:endParaRPr lang="en-US" baseline="0" dirty="0" smtClean="0"/>
          </a:p>
          <a:p>
            <a:r>
              <a:rPr lang="en-US" baseline="0" dirty="0" smtClean="0"/>
              <a:t>Ohio Technical College gives $5,000 scholarship for completing NTCC program.</a:t>
            </a:r>
          </a:p>
          <a:p>
            <a:endParaRPr lang="en-US" baseline="0" dirty="0" smtClean="0"/>
          </a:p>
          <a:p>
            <a:r>
              <a:rPr lang="en-US" baseline="0" dirty="0" smtClean="0"/>
              <a:t>Recent grads: hired right away based on skills acquired at NTCC. </a:t>
            </a:r>
          </a:p>
          <a:p>
            <a:endParaRPr lang="en-US" baseline="0" dirty="0" smtClean="0"/>
          </a:p>
          <a:p>
            <a:r>
              <a:rPr lang="en-US" baseline="0" dirty="0" smtClean="0"/>
              <a:t>Penn College NOW—next slide </a:t>
            </a:r>
          </a:p>
        </p:txBody>
      </p:sp>
      <p:sp>
        <p:nvSpPr>
          <p:cNvPr id="4" name="Slide Number Placeholder 3"/>
          <p:cNvSpPr>
            <a:spLocks noGrp="1"/>
          </p:cNvSpPr>
          <p:nvPr>
            <p:ph type="sldNum" sz="quarter" idx="10"/>
          </p:nvPr>
        </p:nvSpPr>
        <p:spPr/>
        <p:txBody>
          <a:bodyPr/>
          <a:lstStyle/>
          <a:p>
            <a:fld id="{B1E712E4-884C-4BDE-927A-9C1C31B5F9B8}" type="slidenum">
              <a:rPr lang="en-US" smtClean="0"/>
              <a:t>21</a:t>
            </a:fld>
            <a:endParaRPr lang="en-US"/>
          </a:p>
        </p:txBody>
      </p:sp>
    </p:spTree>
    <p:extLst>
      <p:ext uri="{BB962C8B-B14F-4D97-AF65-F5344CB8AC3E}">
        <p14:creationId xmlns:p14="http://schemas.microsoft.com/office/powerpoint/2010/main" val="2413811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Live work-large</a:t>
            </a:r>
            <a:r>
              <a:rPr lang="en-US" baseline="0" dirty="0" smtClean="0"/>
              <a:t> and small projects. </a:t>
            </a:r>
            <a:r>
              <a:rPr lang="en-US" dirty="0" smtClean="0"/>
              <a:t>Tiny house, cabins, play houses, tables, cabinets, benches, etc.</a:t>
            </a:r>
          </a:p>
          <a:p>
            <a:endParaRPr lang="en-US" dirty="0" smtClean="0"/>
          </a:p>
          <a:p>
            <a:r>
              <a:rPr lang="en-US" dirty="0" smtClean="0"/>
              <a:t>Opportunities</a:t>
            </a:r>
            <a:r>
              <a:rPr lang="en-US" baseline="0" dirty="0" smtClean="0"/>
              <a:t> to work off-site in community (</a:t>
            </a:r>
            <a:r>
              <a:rPr lang="en-US" baseline="0" dirty="0" err="1" smtClean="0"/>
              <a:t>Amvets</a:t>
            </a:r>
            <a:r>
              <a:rPr lang="en-US" baseline="0" dirty="0" smtClean="0"/>
              <a:t>, Lackawanna College, High Schools)</a:t>
            </a:r>
          </a:p>
          <a:p>
            <a:endParaRPr lang="en-US" baseline="0" dirty="0" smtClean="0"/>
          </a:p>
          <a:p>
            <a:r>
              <a:rPr lang="en-US" baseline="0" dirty="0" smtClean="0"/>
              <a:t>Provides foundation for multiple pathways: masonry, framing, roofing, flooring, carpentry, self-employed contractor (entrepreneur), architect, construction manager, electrical, planning, construction, engineering, planning and zoning, etc. </a:t>
            </a:r>
          </a:p>
        </p:txBody>
      </p:sp>
      <p:sp>
        <p:nvSpPr>
          <p:cNvPr id="4" name="Slide Number Placeholder 3"/>
          <p:cNvSpPr>
            <a:spLocks noGrp="1"/>
          </p:cNvSpPr>
          <p:nvPr>
            <p:ph type="sldNum" sz="quarter" idx="10"/>
          </p:nvPr>
        </p:nvSpPr>
        <p:spPr/>
        <p:txBody>
          <a:bodyPr/>
          <a:lstStyle/>
          <a:p>
            <a:fld id="{B1E712E4-884C-4BDE-927A-9C1C31B5F9B8}" type="slidenum">
              <a:rPr lang="en-US" smtClean="0"/>
              <a:t>22</a:t>
            </a:fld>
            <a:endParaRPr lang="en-US"/>
          </a:p>
        </p:txBody>
      </p:sp>
    </p:spTree>
    <p:extLst>
      <p:ext uri="{BB962C8B-B14F-4D97-AF65-F5344CB8AC3E}">
        <p14:creationId xmlns:p14="http://schemas.microsoft.com/office/powerpoint/2010/main" val="2148740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in</a:t>
            </a:r>
            <a:r>
              <a:rPr lang="en-US" baseline="0" dirty="0" smtClean="0"/>
              <a:t> 2017</a:t>
            </a:r>
            <a:r>
              <a:rPr lang="en-US" dirty="0" smtClean="0"/>
              <a:t>, students and instructor</a:t>
            </a:r>
            <a:r>
              <a:rPr lang="en-US" baseline="0" dirty="0" smtClean="0"/>
              <a:t> “building” the lab-collaboration with building construction program. Quickly grew in popularity at NTCC with wait lists for this year.</a:t>
            </a:r>
          </a:p>
          <a:p>
            <a:endParaRPr lang="en-US" baseline="0" dirty="0" smtClean="0"/>
          </a:p>
          <a:p>
            <a:r>
              <a:rPr lang="en-US" baseline="0" dirty="0" smtClean="0"/>
              <a:t>Foundation for multiple pathways: residential and commercial heating, ventilation, air conditioning, refrigeration, electrical, plumbing, inspection, planning, etc.</a:t>
            </a:r>
          </a:p>
          <a:p>
            <a:endParaRPr lang="en-US" baseline="0" dirty="0" smtClean="0"/>
          </a:p>
          <a:p>
            <a:r>
              <a:rPr lang="en-US" baseline="0" dirty="0" smtClean="0"/>
              <a:t>High demand locally and nationally. All students who wanted summer jobs in HVAC had one after the first year. </a:t>
            </a:r>
          </a:p>
        </p:txBody>
      </p:sp>
      <p:sp>
        <p:nvSpPr>
          <p:cNvPr id="4" name="Slide Number Placeholder 3"/>
          <p:cNvSpPr>
            <a:spLocks noGrp="1"/>
          </p:cNvSpPr>
          <p:nvPr>
            <p:ph type="sldNum" sz="quarter" idx="10"/>
          </p:nvPr>
        </p:nvSpPr>
        <p:spPr/>
        <p:txBody>
          <a:bodyPr/>
          <a:lstStyle/>
          <a:p>
            <a:fld id="{B1E712E4-884C-4BDE-927A-9C1C31B5F9B8}" type="slidenum">
              <a:rPr lang="en-US" smtClean="0"/>
              <a:t>23</a:t>
            </a:fld>
            <a:endParaRPr lang="en-US"/>
          </a:p>
        </p:txBody>
      </p:sp>
    </p:spTree>
    <p:extLst>
      <p:ext uri="{BB962C8B-B14F-4D97-AF65-F5344CB8AC3E}">
        <p14:creationId xmlns:p14="http://schemas.microsoft.com/office/powerpoint/2010/main" val="413946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Live work-students run the lab/garage</a:t>
            </a:r>
          </a:p>
          <a:p>
            <a:endParaRPr lang="en-US" dirty="0" smtClean="0"/>
          </a:p>
          <a:p>
            <a:r>
              <a:rPr lang="en-US" dirty="0" smtClean="0"/>
              <a:t>All</a:t>
            </a:r>
            <a:r>
              <a:rPr lang="en-US" baseline="0" dirty="0" smtClean="0"/>
              <a:t> facets of engines, systems, vehicle diagnostics and maintenance. Multiple pathways-entry level to master technician. Branch out-example aviation.</a:t>
            </a:r>
          </a:p>
          <a:p>
            <a:endParaRPr lang="en-US" baseline="0" dirty="0" smtClean="0"/>
          </a:p>
          <a:p>
            <a:r>
              <a:rPr lang="en-US" baseline="0" dirty="0" smtClean="0"/>
              <a:t>Student built own go-cart with skills learned here (picture left)</a:t>
            </a:r>
          </a:p>
          <a:p>
            <a:endParaRPr lang="en-US" baseline="0" dirty="0" smtClean="0"/>
          </a:p>
          <a:p>
            <a:r>
              <a:rPr lang="en-US" baseline="0" dirty="0" smtClean="0"/>
              <a:t>Industry certification: required for garage to have in order to inspect vehicles. PA Auto Inspection license completed by auto mechanics, auto body, and diesel students at NTCC.</a:t>
            </a:r>
          </a:p>
          <a:p>
            <a:endParaRPr lang="en-US" baseline="0" dirty="0" smtClean="0"/>
          </a:p>
          <a:p>
            <a:r>
              <a:rPr lang="en-US" baseline="0" dirty="0" smtClean="0"/>
              <a:t>High demand: Williams Auto Group looking to hire 10 techs at one time. </a:t>
            </a:r>
          </a:p>
          <a:p>
            <a:endParaRPr lang="en-US" baseline="0" dirty="0" smtClean="0"/>
          </a:p>
          <a:p>
            <a:r>
              <a:rPr lang="en-US" baseline="0" dirty="0" smtClean="0"/>
              <a:t>Recent grad:</a:t>
            </a:r>
          </a:p>
          <a:p>
            <a:r>
              <a:rPr lang="en-US" baseline="0" dirty="0" smtClean="0"/>
              <a:t>Dan: hired by </a:t>
            </a:r>
            <a:r>
              <a:rPr lang="en-US" baseline="0" dirty="0" err="1" smtClean="0"/>
              <a:t>Eighmey</a:t>
            </a:r>
            <a:r>
              <a:rPr lang="en-US" baseline="0" dirty="0" smtClean="0"/>
              <a:t> Buick and they pay for all of his Chevrolet training.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24</a:t>
            </a:fld>
            <a:endParaRPr lang="en-US"/>
          </a:p>
        </p:txBody>
      </p:sp>
    </p:spTree>
    <p:extLst>
      <p:ext uri="{BB962C8B-B14F-4D97-AF65-F5344CB8AC3E}">
        <p14:creationId xmlns:p14="http://schemas.microsoft.com/office/powerpoint/2010/main" val="3614348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run</a:t>
            </a:r>
            <a:r>
              <a:rPr lang="en-US" baseline="0" dirty="0" smtClean="0"/>
              <a:t> the lab/garage in auto body.</a:t>
            </a:r>
          </a:p>
          <a:p>
            <a:endParaRPr lang="en-US" baseline="0" dirty="0" smtClean="0"/>
          </a:p>
          <a:p>
            <a:r>
              <a:rPr lang="en-US" baseline="0" dirty="0" smtClean="0"/>
              <a:t>Focus on exterior of vehicles and restoration, repair, painting, detailing. Keeping up with industry trends—industry experts come in to demonstrate paint clinic, wrapped van with vinyl with Moose’s.</a:t>
            </a:r>
          </a:p>
          <a:p>
            <a:endParaRPr lang="en-US" baseline="0" dirty="0" smtClean="0"/>
          </a:p>
          <a:p>
            <a:r>
              <a:rPr lang="en-US" baseline="0" dirty="0" smtClean="0"/>
              <a:t>PA auto inspection license </a:t>
            </a:r>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25</a:t>
            </a:fld>
            <a:endParaRPr lang="en-US"/>
          </a:p>
        </p:txBody>
      </p:sp>
    </p:spTree>
    <p:extLst>
      <p:ext uri="{BB962C8B-B14F-4D97-AF65-F5344CB8AC3E}">
        <p14:creationId xmlns:p14="http://schemas.microsoft.com/office/powerpoint/2010/main" val="1934492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Focus on heavy equipment, farm equipment, trucks, buses, and other diesel engines.</a:t>
            </a:r>
          </a:p>
          <a:p>
            <a:endParaRPr lang="en-US" dirty="0" smtClean="0"/>
          </a:p>
          <a:p>
            <a:r>
              <a:rPr lang="en-US" dirty="0" smtClean="0"/>
              <a:t>Penn</a:t>
            </a:r>
            <a:r>
              <a:rPr lang="en-US" baseline="0" dirty="0" smtClean="0"/>
              <a:t> College NOW 4 credits. </a:t>
            </a:r>
          </a:p>
          <a:p>
            <a:endParaRPr lang="en-US" baseline="0" dirty="0" smtClean="0"/>
          </a:p>
          <a:p>
            <a:r>
              <a:rPr lang="en-US" baseline="0" dirty="0" smtClean="0"/>
              <a:t>Branch out—toured aviation mechanics at Bradford County airport</a:t>
            </a:r>
          </a:p>
          <a:p>
            <a:endParaRPr lang="en-US" baseline="0" dirty="0" smtClean="0"/>
          </a:p>
          <a:p>
            <a:r>
              <a:rPr lang="en-US" baseline="0" dirty="0" smtClean="0"/>
              <a:t>High Demand: Industry reaching out to us for our graduates: John Deere, CPI for college level gas compression station management program</a:t>
            </a:r>
          </a:p>
          <a:p>
            <a:endParaRPr lang="en-US" baseline="0" dirty="0" smtClean="0"/>
          </a:p>
          <a:p>
            <a:r>
              <a:rPr lang="en-US" baseline="0" dirty="0" smtClean="0"/>
              <a:t>Cooperative education “co-op”—available in all programs senior year. Work in industry while completing program, rather than every day on site at NTCC. Many diesel students participating: agriculture, diesel shops, </a:t>
            </a:r>
            <a:r>
              <a:rPr lang="en-US" baseline="0" dirty="0" err="1" smtClean="0"/>
              <a:t>PennDOT</a:t>
            </a:r>
            <a:r>
              <a:rPr lang="en-US" baseline="0" dirty="0" smtClean="0"/>
              <a:t>, etc.</a:t>
            </a:r>
          </a:p>
        </p:txBody>
      </p:sp>
      <p:sp>
        <p:nvSpPr>
          <p:cNvPr id="4" name="Slide Number Placeholder 3"/>
          <p:cNvSpPr>
            <a:spLocks noGrp="1"/>
          </p:cNvSpPr>
          <p:nvPr>
            <p:ph type="sldNum" sz="quarter" idx="10"/>
          </p:nvPr>
        </p:nvSpPr>
        <p:spPr/>
        <p:txBody>
          <a:bodyPr/>
          <a:lstStyle/>
          <a:p>
            <a:fld id="{B1E712E4-884C-4BDE-927A-9C1C31B5F9B8}" type="slidenum">
              <a:rPr lang="en-US" smtClean="0"/>
              <a:t>26</a:t>
            </a:fld>
            <a:endParaRPr lang="en-US"/>
          </a:p>
        </p:txBody>
      </p:sp>
    </p:spTree>
    <p:extLst>
      <p:ext uri="{BB962C8B-B14F-4D97-AF65-F5344CB8AC3E}">
        <p14:creationId xmlns:p14="http://schemas.microsoft.com/office/powerpoint/2010/main" val="2689145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a:t>
            </a:r>
            <a:r>
              <a:rPr lang="en-US" baseline="0" dirty="0" smtClean="0"/>
              <a:t> commercial)</a:t>
            </a:r>
          </a:p>
          <a:p>
            <a:endParaRPr lang="en-US" baseline="0" dirty="0" smtClean="0"/>
          </a:p>
          <a:p>
            <a:r>
              <a:rPr lang="en-US" baseline="0" dirty="0" smtClean="0"/>
              <a:t>Encourage visit…see for yourself what NTCC can offer you!</a:t>
            </a:r>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27</a:t>
            </a:fld>
            <a:endParaRPr lang="en-US"/>
          </a:p>
        </p:txBody>
      </p:sp>
    </p:spTree>
    <p:extLst>
      <p:ext uri="{BB962C8B-B14F-4D97-AF65-F5344CB8AC3E}">
        <p14:creationId xmlns:p14="http://schemas.microsoft.com/office/powerpoint/2010/main" val="2005496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examples of industry</a:t>
            </a:r>
            <a:r>
              <a:rPr lang="en-US" baseline="0" dirty="0" smtClean="0"/>
              <a:t> certifications offered at NTCC, which provide students with advantages upon entering the workforce or post-secondary education. </a:t>
            </a:r>
          </a:p>
          <a:p>
            <a:endParaRPr lang="en-US" baseline="0" dirty="0" smtClean="0"/>
          </a:p>
          <a:p>
            <a:r>
              <a:rPr lang="en-US" baseline="0" dirty="0" smtClean="0"/>
              <a:t>(examples in program slides)</a:t>
            </a:r>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3</a:t>
            </a:fld>
            <a:endParaRPr lang="en-US"/>
          </a:p>
        </p:txBody>
      </p:sp>
    </p:spTree>
    <p:extLst>
      <p:ext uri="{BB962C8B-B14F-4D97-AF65-F5344CB8AC3E}">
        <p14:creationId xmlns:p14="http://schemas.microsoft.com/office/powerpoint/2010/main" val="1691728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our programs</a:t>
            </a:r>
            <a:r>
              <a:rPr lang="en-US" baseline="0" dirty="0" smtClean="0"/>
              <a:t> incorporate all 4 skills. </a:t>
            </a:r>
          </a:p>
          <a:p>
            <a:endParaRPr lang="en-US" baseline="0" dirty="0" smtClean="0"/>
          </a:p>
          <a:p>
            <a:r>
              <a:rPr lang="en-US" baseline="0" dirty="0" smtClean="0"/>
              <a:t>Employability is paramount; communication, problem solving, attendance, safety, on-task, work completion, cooperation, etc. </a:t>
            </a:r>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4</a:t>
            </a:fld>
            <a:endParaRPr lang="en-US"/>
          </a:p>
        </p:txBody>
      </p:sp>
    </p:spTree>
    <p:extLst>
      <p:ext uri="{BB962C8B-B14F-4D97-AF65-F5344CB8AC3E}">
        <p14:creationId xmlns:p14="http://schemas.microsoft.com/office/powerpoint/2010/main" val="737135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College credits through dual enrollment with Penn College and Penn State Wilkes-Barre (IT only). Articulation</a:t>
            </a:r>
            <a:r>
              <a:rPr lang="en-US" baseline="0" dirty="0" smtClean="0"/>
              <a:t> agreements that allow colleges to give credits for successful completion of program at the Center. Saves students money and time.</a:t>
            </a:r>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5</a:t>
            </a:fld>
            <a:endParaRPr lang="en-US"/>
          </a:p>
        </p:txBody>
      </p:sp>
    </p:spTree>
    <p:extLst>
      <p:ext uri="{BB962C8B-B14F-4D97-AF65-F5344CB8AC3E}">
        <p14:creationId xmlns:p14="http://schemas.microsoft.com/office/powerpoint/2010/main" val="772954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r>
              <a:rPr lang="en-US" baseline="0" dirty="0" smtClean="0"/>
              <a:t> slide. No cost to students.</a:t>
            </a:r>
          </a:p>
          <a:p>
            <a:endParaRPr lang="en-US" baseline="0" dirty="0" smtClean="0"/>
          </a:p>
          <a:p>
            <a:r>
              <a:rPr lang="en-US" baseline="0" dirty="0" smtClean="0"/>
              <a:t>Recent graduate of welding: </a:t>
            </a:r>
          </a:p>
          <a:p>
            <a:r>
              <a:rPr lang="en-US" baseline="0" dirty="0" smtClean="0"/>
              <a:t>Destiny: entered Penn College for welding engineering as sophomore due to </a:t>
            </a:r>
            <a:r>
              <a:rPr lang="en-US" baseline="0" dirty="0" err="1" smtClean="0"/>
              <a:t>PennCollegeNOW</a:t>
            </a:r>
            <a:r>
              <a:rPr lang="en-US" baseline="0" dirty="0" smtClean="0"/>
              <a:t> credits earned at the Center.</a:t>
            </a:r>
          </a:p>
          <a:p>
            <a:endParaRPr lang="en-US" baseline="0" dirty="0" smtClean="0"/>
          </a:p>
          <a:p>
            <a:r>
              <a:rPr lang="en-US" baseline="0" dirty="0" smtClean="0"/>
              <a:t>Credits are directly transferable to all 14 state universities in PA and Penn State, as well as many private institutions.</a:t>
            </a:r>
          </a:p>
          <a:p>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6</a:t>
            </a:fld>
            <a:endParaRPr lang="en-US"/>
          </a:p>
        </p:txBody>
      </p:sp>
    </p:spTree>
    <p:extLst>
      <p:ext uri="{BB962C8B-B14F-4D97-AF65-F5344CB8AC3E}">
        <p14:creationId xmlns:p14="http://schemas.microsoft.com/office/powerpoint/2010/main" val="1136814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Certification</a:t>
            </a:r>
            <a:r>
              <a:rPr lang="en-US" baseline="0" dirty="0" smtClean="0"/>
              <a:t> roadmap. Certifications earned in all programs at NTCC are the foundation in each field. This is an example of how a student can build upon that foundation and work toward their individual career goals. </a:t>
            </a:r>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7</a:t>
            </a:fld>
            <a:endParaRPr lang="en-US"/>
          </a:p>
        </p:txBody>
      </p:sp>
    </p:spTree>
    <p:extLst>
      <p:ext uri="{BB962C8B-B14F-4D97-AF65-F5344CB8AC3E}">
        <p14:creationId xmlns:p14="http://schemas.microsoft.com/office/powerpoint/2010/main" val="3707659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Dual enrollment, 12 credit</a:t>
            </a:r>
            <a:r>
              <a:rPr lang="en-US" baseline="0" dirty="0" smtClean="0"/>
              <a:t> IST certificate program through Penn State Wilkes-Barre. Only agreement of it’s kind and only place where a student can get a Penn State credit for only $100. Fall semester 2018 students earning 42 credits at a savings of over $20,000.</a:t>
            </a:r>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8</a:t>
            </a:fld>
            <a:endParaRPr lang="en-US"/>
          </a:p>
        </p:txBody>
      </p:sp>
    </p:spTree>
    <p:extLst>
      <p:ext uri="{BB962C8B-B14F-4D97-AF65-F5344CB8AC3E}">
        <p14:creationId xmlns:p14="http://schemas.microsoft.com/office/powerpoint/2010/main" val="3786085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NTCC</a:t>
            </a:r>
            <a:r>
              <a:rPr lang="en-US" baseline="0" dirty="0" smtClean="0"/>
              <a:t> offers 11 OPTIONS for programs of study and is currently seeking to add programs based on high priority occupations and YOUR interests.</a:t>
            </a:r>
          </a:p>
          <a:p>
            <a:endParaRPr lang="en-US" baseline="0" dirty="0" smtClean="0"/>
          </a:p>
          <a:p>
            <a:r>
              <a:rPr lang="en-US" baseline="0" dirty="0" smtClean="0"/>
              <a:t>Examples of what we do not offer (taken at high school): arts, business, law/criminal justice, sociology/psychology.</a:t>
            </a:r>
          </a:p>
          <a:p>
            <a:endParaRPr lang="en-US" baseline="0" dirty="0" smtClean="0"/>
          </a:p>
          <a:p>
            <a:r>
              <a:rPr lang="en-US" baseline="0" dirty="0" smtClean="0"/>
              <a:t>Brief overview of clusters that are offered at NTCC.</a:t>
            </a:r>
          </a:p>
          <a:p>
            <a:endParaRPr lang="en-US" baseline="0" dirty="0" smtClean="0"/>
          </a:p>
          <a:p>
            <a:r>
              <a:rPr lang="en-US" baseline="0" dirty="0" smtClean="0"/>
              <a:t>Additional information about each of our program will be covered in the next few slides, but I can promise you that it will be MUCH better if you see them firsthand. You will have a chance to see each program in action on the day of the tour, as well as ask questions of our instructors and students. Explore the options to see if the Center is a fit for you.</a:t>
            </a:r>
            <a:endParaRPr lang="en-US" dirty="0" smtClean="0"/>
          </a:p>
          <a:p>
            <a:endParaRPr lang="en-US" dirty="0"/>
          </a:p>
        </p:txBody>
      </p:sp>
      <p:sp>
        <p:nvSpPr>
          <p:cNvPr id="4" name="Slide Number Placeholder 3"/>
          <p:cNvSpPr>
            <a:spLocks noGrp="1"/>
          </p:cNvSpPr>
          <p:nvPr>
            <p:ph type="sldNum" sz="quarter" idx="10"/>
          </p:nvPr>
        </p:nvSpPr>
        <p:spPr/>
        <p:txBody>
          <a:bodyPr/>
          <a:lstStyle/>
          <a:p>
            <a:fld id="{B1E712E4-884C-4BDE-927A-9C1C31B5F9B8}" type="slidenum">
              <a:rPr lang="en-US" smtClean="0"/>
              <a:t>9</a:t>
            </a:fld>
            <a:endParaRPr lang="en-US"/>
          </a:p>
        </p:txBody>
      </p:sp>
    </p:spTree>
    <p:extLst>
      <p:ext uri="{BB962C8B-B14F-4D97-AF65-F5344CB8AC3E}">
        <p14:creationId xmlns:p14="http://schemas.microsoft.com/office/powerpoint/2010/main" val="3808582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42A761-6ADC-41CC-8758-03D51DCE2042}"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7BD2C9-B643-47A1-8575-E8B644CB5147}" type="slidenum">
              <a:rPr lang="en-US" smtClean="0"/>
              <a:t>‹#›</a:t>
            </a:fld>
            <a:endParaRPr lang="en-US"/>
          </a:p>
        </p:txBody>
      </p:sp>
    </p:spTree>
    <p:extLst>
      <p:ext uri="{BB962C8B-B14F-4D97-AF65-F5344CB8AC3E}">
        <p14:creationId xmlns:p14="http://schemas.microsoft.com/office/powerpoint/2010/main" val="1455804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42A761-6ADC-41CC-8758-03D51DCE2042}"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7BD2C9-B643-47A1-8575-E8B644CB5147}" type="slidenum">
              <a:rPr lang="en-US" smtClean="0"/>
              <a:t>‹#›</a:t>
            </a:fld>
            <a:endParaRPr lang="en-US"/>
          </a:p>
        </p:txBody>
      </p:sp>
    </p:spTree>
    <p:extLst>
      <p:ext uri="{BB962C8B-B14F-4D97-AF65-F5344CB8AC3E}">
        <p14:creationId xmlns:p14="http://schemas.microsoft.com/office/powerpoint/2010/main" val="640664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42A761-6ADC-41CC-8758-03D51DCE2042}"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7BD2C9-B643-47A1-8575-E8B644CB5147}" type="slidenum">
              <a:rPr lang="en-US" smtClean="0"/>
              <a:t>‹#›</a:t>
            </a:fld>
            <a:endParaRPr lang="en-US"/>
          </a:p>
        </p:txBody>
      </p:sp>
    </p:spTree>
    <p:extLst>
      <p:ext uri="{BB962C8B-B14F-4D97-AF65-F5344CB8AC3E}">
        <p14:creationId xmlns:p14="http://schemas.microsoft.com/office/powerpoint/2010/main" val="381074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42A761-6ADC-41CC-8758-03D51DCE2042}"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7BD2C9-B643-47A1-8575-E8B644CB5147}" type="slidenum">
              <a:rPr lang="en-US" smtClean="0"/>
              <a:t>‹#›</a:t>
            </a:fld>
            <a:endParaRPr lang="en-US"/>
          </a:p>
        </p:txBody>
      </p:sp>
    </p:spTree>
    <p:extLst>
      <p:ext uri="{BB962C8B-B14F-4D97-AF65-F5344CB8AC3E}">
        <p14:creationId xmlns:p14="http://schemas.microsoft.com/office/powerpoint/2010/main" val="2555766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42A761-6ADC-41CC-8758-03D51DCE2042}" type="datetimeFigureOut">
              <a:rPr lang="en-US" smtClean="0"/>
              <a:t>12/12/2018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7BD2C9-B643-47A1-8575-E8B644CB5147}" type="slidenum">
              <a:rPr lang="en-US" smtClean="0"/>
              <a:t>‹#›</a:t>
            </a:fld>
            <a:endParaRPr lang="en-US"/>
          </a:p>
        </p:txBody>
      </p:sp>
    </p:spTree>
    <p:extLst>
      <p:ext uri="{BB962C8B-B14F-4D97-AF65-F5344CB8AC3E}">
        <p14:creationId xmlns:p14="http://schemas.microsoft.com/office/powerpoint/2010/main" val="3647810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42A761-6ADC-41CC-8758-03D51DCE2042}" type="datetimeFigureOut">
              <a:rPr lang="en-US" smtClean="0"/>
              <a:t>12/12/2018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7BD2C9-B643-47A1-8575-E8B644CB5147}" type="slidenum">
              <a:rPr lang="en-US" smtClean="0"/>
              <a:t>‹#›</a:t>
            </a:fld>
            <a:endParaRPr lang="en-US"/>
          </a:p>
        </p:txBody>
      </p:sp>
    </p:spTree>
    <p:extLst>
      <p:ext uri="{BB962C8B-B14F-4D97-AF65-F5344CB8AC3E}">
        <p14:creationId xmlns:p14="http://schemas.microsoft.com/office/powerpoint/2010/main" val="3225376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42A761-6ADC-41CC-8758-03D51DCE2042}" type="datetimeFigureOut">
              <a:rPr lang="en-US" smtClean="0"/>
              <a:t>12/12/2018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7BD2C9-B643-47A1-8575-E8B644CB5147}" type="slidenum">
              <a:rPr lang="en-US" smtClean="0"/>
              <a:t>‹#›</a:t>
            </a:fld>
            <a:endParaRPr lang="en-US"/>
          </a:p>
        </p:txBody>
      </p:sp>
    </p:spTree>
    <p:extLst>
      <p:ext uri="{BB962C8B-B14F-4D97-AF65-F5344CB8AC3E}">
        <p14:creationId xmlns:p14="http://schemas.microsoft.com/office/powerpoint/2010/main" val="2648258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42A761-6ADC-41CC-8758-03D51DCE2042}" type="datetimeFigureOut">
              <a:rPr lang="en-US" smtClean="0"/>
              <a:t>12/12/2018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7BD2C9-B643-47A1-8575-E8B644CB5147}" type="slidenum">
              <a:rPr lang="en-US" smtClean="0"/>
              <a:t>‹#›</a:t>
            </a:fld>
            <a:endParaRPr lang="en-US"/>
          </a:p>
        </p:txBody>
      </p:sp>
    </p:spTree>
    <p:extLst>
      <p:ext uri="{BB962C8B-B14F-4D97-AF65-F5344CB8AC3E}">
        <p14:creationId xmlns:p14="http://schemas.microsoft.com/office/powerpoint/2010/main" val="2615169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42A761-6ADC-41CC-8758-03D51DCE2042}" type="datetimeFigureOut">
              <a:rPr lang="en-US" smtClean="0"/>
              <a:t>12/12/2018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7BD2C9-B643-47A1-8575-E8B644CB5147}" type="slidenum">
              <a:rPr lang="en-US" smtClean="0"/>
              <a:t>‹#›</a:t>
            </a:fld>
            <a:endParaRPr lang="en-US"/>
          </a:p>
        </p:txBody>
      </p:sp>
    </p:spTree>
    <p:extLst>
      <p:ext uri="{BB962C8B-B14F-4D97-AF65-F5344CB8AC3E}">
        <p14:creationId xmlns:p14="http://schemas.microsoft.com/office/powerpoint/2010/main" val="1615230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42A761-6ADC-41CC-8758-03D51DCE2042}" type="datetimeFigureOut">
              <a:rPr lang="en-US" smtClean="0"/>
              <a:t>12/12/2018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7BD2C9-B643-47A1-8575-E8B644CB5147}" type="slidenum">
              <a:rPr lang="en-US" smtClean="0"/>
              <a:t>‹#›</a:t>
            </a:fld>
            <a:endParaRPr lang="en-US"/>
          </a:p>
        </p:txBody>
      </p:sp>
    </p:spTree>
    <p:extLst>
      <p:ext uri="{BB962C8B-B14F-4D97-AF65-F5344CB8AC3E}">
        <p14:creationId xmlns:p14="http://schemas.microsoft.com/office/powerpoint/2010/main" val="3724313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42A761-6ADC-41CC-8758-03D51DCE2042}" type="datetimeFigureOut">
              <a:rPr lang="en-US" smtClean="0"/>
              <a:t>12/12/2018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7BD2C9-B643-47A1-8575-E8B644CB5147}" type="slidenum">
              <a:rPr lang="en-US" smtClean="0"/>
              <a:t>‹#›</a:t>
            </a:fld>
            <a:endParaRPr lang="en-US"/>
          </a:p>
        </p:txBody>
      </p:sp>
    </p:spTree>
    <p:extLst>
      <p:ext uri="{BB962C8B-B14F-4D97-AF65-F5344CB8AC3E}">
        <p14:creationId xmlns:p14="http://schemas.microsoft.com/office/powerpoint/2010/main" val="2255863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42A761-6ADC-41CC-8758-03D51DCE2042}" type="datetimeFigureOut">
              <a:rPr lang="en-US" smtClean="0"/>
              <a:t>12/12/2018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7BD2C9-B643-47A1-8575-E8B644CB5147}" type="slidenum">
              <a:rPr lang="en-US" smtClean="0"/>
              <a:t>‹#›</a:t>
            </a:fld>
            <a:endParaRPr lang="en-US"/>
          </a:p>
        </p:txBody>
      </p:sp>
    </p:spTree>
    <p:extLst>
      <p:ext uri="{BB962C8B-B14F-4D97-AF65-F5344CB8AC3E}">
        <p14:creationId xmlns:p14="http://schemas.microsoft.com/office/powerpoint/2010/main" val="4255572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zs6nQpVI164"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1.JP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4.JPG"/><Relationship Id="rId4" Type="http://schemas.openxmlformats.org/officeDocument/2006/relationships/image" Target="../media/image53.JP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56.JPG"/></Relationships>
</file>

<file path=ppt/slides/_rels/slide23.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JP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2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2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75.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hyperlink" Target="https://www.youtube.com/watch?v=oDDeptNUqZ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89527" y="5126182"/>
            <a:ext cx="11914908" cy="1292662"/>
          </a:xfrm>
          <a:prstGeom prst="rect">
            <a:avLst/>
          </a:prstGeom>
          <a:noFill/>
        </p:spPr>
        <p:txBody>
          <a:bodyPr wrap="square" rtlCol="0">
            <a:spAutoFit/>
          </a:bodyPr>
          <a:lstStyle/>
          <a:p>
            <a:r>
              <a:rPr lang="en-US" sz="6000" b="1" dirty="0" smtClean="0">
                <a:latin typeface="Bodoni MT Black" panose="02070A03080606020203" pitchFamily="18" charset="0"/>
              </a:rPr>
              <a:t>Northern Tier Career Center</a:t>
            </a:r>
          </a:p>
          <a:p>
            <a:endParaRPr lang="en-US" dirty="0"/>
          </a:p>
        </p:txBody>
      </p:sp>
      <p:sp>
        <p:nvSpPr>
          <p:cNvPr id="8" name="TextBox 7"/>
          <p:cNvSpPr txBox="1"/>
          <p:nvPr/>
        </p:nvSpPr>
        <p:spPr>
          <a:xfrm flipH="1">
            <a:off x="4628560" y="1043286"/>
            <a:ext cx="7066198" cy="2123658"/>
          </a:xfrm>
          <a:prstGeom prst="rect">
            <a:avLst/>
          </a:prstGeom>
          <a:noFill/>
        </p:spPr>
        <p:txBody>
          <a:bodyPr wrap="square" rtlCol="0">
            <a:spAutoFit/>
          </a:bodyPr>
          <a:lstStyle/>
          <a:p>
            <a:pPr algn="ctr"/>
            <a:r>
              <a:rPr lang="en-US" sz="6600" b="1" dirty="0" smtClean="0">
                <a:solidFill>
                  <a:srgbClr val="FFC000"/>
                </a:solidFill>
                <a:latin typeface="Bodoni MT Condensed" panose="02070606080606020203" pitchFamily="18" charset="0"/>
              </a:rPr>
              <a:t>“Educating Today for Tomorrow’s Workforce”</a:t>
            </a:r>
            <a:endParaRPr lang="en-US" sz="6600" b="1" dirty="0">
              <a:solidFill>
                <a:srgbClr val="FFC000"/>
              </a:solidFill>
              <a:latin typeface="Bodoni MT Condensed" panose="02070606080606020203" pitchFamily="18" charset="0"/>
            </a:endParaRPr>
          </a:p>
        </p:txBody>
      </p:sp>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1" y="312538"/>
            <a:ext cx="4572000" cy="4564262"/>
          </a:xfrm>
          <a:prstGeom prst="rect">
            <a:avLst/>
          </a:prstGeom>
        </p:spPr>
      </p:pic>
    </p:spTree>
    <p:extLst>
      <p:ext uri="{BB962C8B-B14F-4D97-AF65-F5344CB8AC3E}">
        <p14:creationId xmlns:p14="http://schemas.microsoft.com/office/powerpoint/2010/main" val="37596095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p:cNvPr>
          <p:cNvPicPr>
            <a:picLocks noChangeAspect="1"/>
          </p:cNvPicPr>
          <p:nvPr/>
        </p:nvPicPr>
        <p:blipFill>
          <a:blip r:embed="rId4"/>
          <a:stretch>
            <a:fillRect/>
          </a:stretch>
        </p:blipFill>
        <p:spPr>
          <a:xfrm>
            <a:off x="1447799" y="1139309"/>
            <a:ext cx="9296400" cy="4210050"/>
          </a:xfrm>
          <a:prstGeom prst="rect">
            <a:avLst/>
          </a:prstGeom>
        </p:spPr>
      </p:pic>
      <p:sp>
        <p:nvSpPr>
          <p:cNvPr id="4" name="Rectangle 3"/>
          <p:cNvSpPr/>
          <p:nvPr/>
        </p:nvSpPr>
        <p:spPr>
          <a:xfrm>
            <a:off x="3762097" y="5727868"/>
            <a:ext cx="5762903" cy="646331"/>
          </a:xfrm>
          <a:prstGeom prst="rect">
            <a:avLst/>
          </a:prstGeom>
        </p:spPr>
        <p:txBody>
          <a:bodyPr wrap="square">
            <a:spAutoFit/>
          </a:bodyPr>
          <a:lstStyle/>
          <a:p>
            <a:r>
              <a:rPr lang="en-US" dirty="0">
                <a:hlinkClick r:id="rId3"/>
              </a:rPr>
              <a:t>https://</a:t>
            </a:r>
            <a:r>
              <a:rPr lang="en-US" dirty="0" smtClean="0">
                <a:hlinkClick r:id="rId3"/>
              </a:rPr>
              <a:t>www.youtube.com/watch?v=zs6nQpVI164</a:t>
            </a:r>
            <a:endParaRPr lang="en-US" dirty="0" smtClean="0"/>
          </a:p>
          <a:p>
            <a:endParaRPr lang="en-US" dirty="0"/>
          </a:p>
        </p:txBody>
      </p:sp>
    </p:spTree>
    <p:extLst>
      <p:ext uri="{BB962C8B-B14F-4D97-AF65-F5344CB8AC3E}">
        <p14:creationId xmlns:p14="http://schemas.microsoft.com/office/powerpoint/2010/main" val="38191264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122363"/>
            <a:ext cx="10755313" cy="2387600"/>
          </a:xfrm>
        </p:spPr>
        <p:txBody>
          <a:bodyPr>
            <a:normAutofit/>
          </a:bodyPr>
          <a:lstStyle/>
          <a:p>
            <a:r>
              <a:rPr lang="en-US" dirty="0" smtClean="0">
                <a:latin typeface="Aharoni" panose="02010803020104030203" pitchFamily="2" charset="-79"/>
                <a:cs typeface="Aharoni" panose="02010803020104030203" pitchFamily="2" charset="-79"/>
              </a:rPr>
              <a:t/>
            </a:r>
            <a:br>
              <a:rPr lang="en-US" dirty="0" smtClean="0">
                <a:latin typeface="Aharoni" panose="02010803020104030203" pitchFamily="2" charset="-79"/>
                <a:cs typeface="Aharoni" panose="02010803020104030203" pitchFamily="2" charset="-79"/>
              </a:rPr>
            </a:br>
            <a:r>
              <a:rPr lang="en-US" dirty="0">
                <a:latin typeface="Aharoni" panose="02010803020104030203" pitchFamily="2" charset="-79"/>
                <a:cs typeface="Aharoni" panose="02010803020104030203" pitchFamily="2" charset="-79"/>
              </a:rPr>
              <a:t/>
            </a:r>
            <a:br>
              <a:rPr lang="en-US" dirty="0">
                <a:latin typeface="Aharoni" panose="02010803020104030203" pitchFamily="2" charset="-79"/>
                <a:cs typeface="Aharoni" panose="02010803020104030203" pitchFamily="2" charset="-79"/>
              </a:rPr>
            </a:br>
            <a:endParaRPr lang="en-US" dirty="0">
              <a:latin typeface="Aharoni" panose="02010803020104030203" pitchFamily="2" charset="-79"/>
              <a:cs typeface="Aharoni" panose="02010803020104030203" pitchFamily="2" charset="-79"/>
            </a:endParaRPr>
          </a:p>
        </p:txBody>
      </p:sp>
      <p:graphicFrame>
        <p:nvGraphicFramePr>
          <p:cNvPr id="3" name="Diagram 2"/>
          <p:cNvGraphicFramePr/>
          <p:nvPr>
            <p:extLst/>
          </p:nvPr>
        </p:nvGraphicFramePr>
        <p:xfrm>
          <a:off x="2443480" y="2316163"/>
          <a:ext cx="7466330" cy="3638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1537948" cy="2255838"/>
          </a:xfrm>
          <a:prstGeom prst="rect">
            <a:avLst/>
          </a:prstGeom>
        </p:spPr>
      </p:pic>
    </p:spTree>
    <p:extLst>
      <p:ext uri="{BB962C8B-B14F-4D97-AF65-F5344CB8AC3E}">
        <p14:creationId xmlns:p14="http://schemas.microsoft.com/office/powerpoint/2010/main" val="41578324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8000" b="1" dirty="0" smtClean="0">
                <a:latin typeface="Bodoni MT Black" panose="02070A03080606020203" pitchFamily="18" charset="0"/>
              </a:rPr>
              <a:t>BOTH/AND</a:t>
            </a:r>
            <a:endParaRPr lang="en-US" sz="8000" b="1" dirty="0">
              <a:latin typeface="Bodoni MT Black" panose="02070A03080606020203" pitchFamily="18" charset="0"/>
            </a:endParaRP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906375"/>
            <a:ext cx="5181600" cy="4189837"/>
          </a:xfrm>
        </p:spPr>
      </p:pic>
      <p:sp>
        <p:nvSpPr>
          <p:cNvPr id="5" name="Content Placeholder 4"/>
          <p:cNvSpPr>
            <a:spLocks noGrp="1"/>
          </p:cNvSpPr>
          <p:nvPr>
            <p:ph sz="half" idx="2"/>
          </p:nvPr>
        </p:nvSpPr>
        <p:spPr>
          <a:xfrm>
            <a:off x="6172200" y="1825625"/>
            <a:ext cx="5181600" cy="4732338"/>
          </a:xfrm>
        </p:spPr>
        <p:txBody>
          <a:bodyPr>
            <a:normAutofit/>
          </a:bodyPr>
          <a:lstStyle/>
          <a:p>
            <a:r>
              <a:rPr lang="en-US" dirty="0" smtClean="0"/>
              <a:t>High school courses </a:t>
            </a:r>
            <a:r>
              <a:rPr lang="en-US" b="1" u="sng" dirty="0" smtClean="0">
                <a:latin typeface="Bodoni MT Black" panose="02070A03080606020203" pitchFamily="18" charset="0"/>
              </a:rPr>
              <a:t>AND</a:t>
            </a:r>
            <a:r>
              <a:rPr lang="en-US" dirty="0" smtClean="0"/>
              <a:t> ½ day elective at NTCC</a:t>
            </a:r>
          </a:p>
          <a:p>
            <a:r>
              <a:rPr lang="en-US" dirty="0" smtClean="0"/>
              <a:t>Build knowledge </a:t>
            </a:r>
            <a:r>
              <a:rPr lang="en-US" b="1" u="sng" dirty="0" smtClean="0">
                <a:latin typeface="Bodoni MT Black" panose="02070A03080606020203" pitchFamily="18" charset="0"/>
              </a:rPr>
              <a:t>AND</a:t>
            </a:r>
            <a:r>
              <a:rPr lang="en-US" dirty="0" smtClean="0"/>
              <a:t> skills</a:t>
            </a:r>
          </a:p>
          <a:p>
            <a:r>
              <a:rPr lang="en-US" dirty="0" smtClean="0"/>
              <a:t>Participate in YOUR high school sports &amp; activities </a:t>
            </a:r>
            <a:r>
              <a:rPr lang="en-US" b="1" u="sng" dirty="0" smtClean="0">
                <a:latin typeface="Bodoni MT Black" panose="02070A03080606020203" pitchFamily="18" charset="0"/>
              </a:rPr>
              <a:t>AND</a:t>
            </a:r>
            <a:r>
              <a:rPr lang="en-US" dirty="0" smtClean="0"/>
              <a:t> NTCC activities (</a:t>
            </a:r>
            <a:r>
              <a:rPr lang="en-US" dirty="0" err="1" smtClean="0"/>
              <a:t>SkillsUSA</a:t>
            </a:r>
            <a:r>
              <a:rPr lang="en-US" dirty="0" smtClean="0"/>
              <a:t>, National Technical Honor Society, etc.)</a:t>
            </a:r>
          </a:p>
          <a:p>
            <a:r>
              <a:rPr lang="en-US" dirty="0" smtClean="0"/>
              <a:t>Receive high school diploma </a:t>
            </a:r>
            <a:r>
              <a:rPr lang="en-US" b="1" u="sng" dirty="0" smtClean="0">
                <a:latin typeface="Bodoni MT Black" panose="02070A03080606020203" pitchFamily="18" charset="0"/>
              </a:rPr>
              <a:t>AND</a:t>
            </a:r>
            <a:r>
              <a:rPr lang="en-US" dirty="0" smtClean="0"/>
              <a:t> complete NTCC program with industry certifications</a:t>
            </a:r>
          </a:p>
          <a:p>
            <a:pPr marL="0" indent="0">
              <a:buNone/>
            </a:pPr>
            <a:endParaRPr lang="en-US" dirty="0" smtClean="0"/>
          </a:p>
          <a:p>
            <a:endParaRPr lang="en-US" dirty="0"/>
          </a:p>
        </p:txBody>
      </p:sp>
    </p:spTree>
    <p:extLst>
      <p:ext uri="{BB962C8B-B14F-4D97-AF65-F5344CB8AC3E}">
        <p14:creationId xmlns:p14="http://schemas.microsoft.com/office/powerpoint/2010/main" val="9260103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707746" y="257273"/>
            <a:ext cx="4243290" cy="3658913"/>
          </a:xfrm>
          <a:prstGeom prst="rect">
            <a:avLst/>
          </a:prstGeom>
        </p:spPr>
      </p:pic>
      <p:sp>
        <p:nvSpPr>
          <p:cNvPr id="2" name="Rectangle 1"/>
          <p:cNvSpPr/>
          <p:nvPr/>
        </p:nvSpPr>
        <p:spPr>
          <a:xfrm>
            <a:off x="255493" y="1425011"/>
            <a:ext cx="11793070" cy="1323439"/>
          </a:xfrm>
          <a:prstGeom prst="rect">
            <a:avLst/>
          </a:prstGeom>
        </p:spPr>
        <p:txBody>
          <a:bodyPr wrap="square">
            <a:spAutoFit/>
          </a:bodyPr>
          <a:lstStyle/>
          <a:p>
            <a:endParaRPr lang="en-US" sz="4000" dirty="0"/>
          </a:p>
          <a:p>
            <a:endParaRPr lang="en-US" sz="40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0461" y="4788017"/>
            <a:ext cx="4329951" cy="169950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420" y="268263"/>
            <a:ext cx="5032596" cy="233088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32801">
            <a:off x="182851" y="2910410"/>
            <a:ext cx="6666781" cy="2972457"/>
          </a:xfrm>
          <a:prstGeom prst="rect">
            <a:avLst/>
          </a:prstGeom>
        </p:spPr>
      </p:pic>
    </p:spTree>
    <p:extLst>
      <p:ext uri="{BB962C8B-B14F-4D97-AF65-F5344CB8AC3E}">
        <p14:creationId xmlns:p14="http://schemas.microsoft.com/office/powerpoint/2010/main" val="35970341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haroni" panose="02010803020104030203" pitchFamily="2" charset="-79"/>
                <a:cs typeface="Aharoni" panose="02010803020104030203" pitchFamily="2" charset="-79"/>
              </a:rPr>
              <a:t/>
            </a:r>
            <a:br>
              <a:rPr lang="en-US" dirty="0" smtClean="0">
                <a:latin typeface="Aharoni" panose="02010803020104030203" pitchFamily="2" charset="-79"/>
                <a:cs typeface="Aharoni" panose="02010803020104030203" pitchFamily="2" charset="-79"/>
              </a:rPr>
            </a:br>
            <a:r>
              <a:rPr lang="en-US" dirty="0">
                <a:latin typeface="Aharoni" panose="02010803020104030203" pitchFamily="2" charset="-79"/>
                <a:cs typeface="Aharoni" panose="02010803020104030203" pitchFamily="2" charset="-79"/>
              </a:rPr>
              <a:t/>
            </a:r>
            <a:br>
              <a:rPr lang="en-US" dirty="0">
                <a:latin typeface="Aharoni" panose="02010803020104030203" pitchFamily="2" charset="-79"/>
                <a:cs typeface="Aharoni" panose="02010803020104030203" pitchFamily="2" charset="-79"/>
              </a:rPr>
            </a:br>
            <a:endParaRPr lang="en-US" dirty="0">
              <a:latin typeface="Aharoni" panose="02010803020104030203" pitchFamily="2" charset="-79"/>
              <a:cs typeface="Aharoni" panose="02010803020104030203" pitchFamily="2" charset="-79"/>
            </a:endParaRPr>
          </a:p>
        </p:txBody>
      </p:sp>
      <p:pic>
        <p:nvPicPr>
          <p:cNvPr id="8"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rot="5400000">
            <a:off x="7298552" y="2533936"/>
            <a:ext cx="2857500" cy="2857500"/>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5343" y="3769621"/>
            <a:ext cx="429435" cy="38613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1706" y="4559948"/>
            <a:ext cx="415596" cy="37368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5343" y="2709024"/>
            <a:ext cx="435264" cy="391372"/>
          </a:xfrm>
          <a:prstGeom prst="rect">
            <a:avLst/>
          </a:prstGeom>
        </p:spPr>
      </p:pic>
      <p:sp>
        <p:nvSpPr>
          <p:cNvPr id="3" name="Cloud Callout 2"/>
          <p:cNvSpPr/>
          <p:nvPr/>
        </p:nvSpPr>
        <p:spPr>
          <a:xfrm>
            <a:off x="1219200" y="2369976"/>
            <a:ext cx="2774302" cy="1993263"/>
          </a:xfrm>
          <a:prstGeom prst="cloudCallout">
            <a:avLst>
              <a:gd name="adj1" fmla="val -68141"/>
              <a:gd name="adj2" fmla="val 865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05866" y="2904710"/>
            <a:ext cx="1200970" cy="769441"/>
          </a:xfrm>
          <a:prstGeom prst="rect">
            <a:avLst/>
          </a:prstGeom>
          <a:noFill/>
        </p:spPr>
        <p:txBody>
          <a:bodyPr wrap="none" rtlCol="0">
            <a:spAutoFit/>
          </a:bodyPr>
          <a:lstStyle/>
          <a:p>
            <a:pPr algn="ctr"/>
            <a:r>
              <a:rPr lang="en-US" sz="4400" b="1" dirty="0" smtClean="0"/>
              <a:t>Idea</a:t>
            </a:r>
            <a:endParaRPr lang="en-US" sz="4400" b="1" dirty="0"/>
          </a:p>
        </p:txBody>
      </p:sp>
      <p:sp>
        <p:nvSpPr>
          <p:cNvPr id="6" name="TextBox 5"/>
          <p:cNvSpPr txBox="1"/>
          <p:nvPr/>
        </p:nvSpPr>
        <p:spPr>
          <a:xfrm>
            <a:off x="6613571" y="813525"/>
            <a:ext cx="4023079" cy="1754326"/>
          </a:xfrm>
          <a:prstGeom prst="rect">
            <a:avLst/>
          </a:prstGeom>
          <a:noFill/>
        </p:spPr>
        <p:txBody>
          <a:bodyPr wrap="square" rtlCol="0">
            <a:spAutoFit/>
          </a:bodyPr>
          <a:lstStyle/>
          <a:p>
            <a:pPr algn="ctr"/>
            <a:r>
              <a:rPr lang="en-US" sz="5400" b="1" dirty="0" smtClean="0"/>
              <a:t>Career Plan &amp; Pathway</a:t>
            </a:r>
            <a:endParaRPr lang="en-US" sz="5400" b="1" dirty="0"/>
          </a:p>
        </p:txBody>
      </p:sp>
      <p:sp>
        <p:nvSpPr>
          <p:cNvPr id="7" name="TextBox 6"/>
          <p:cNvSpPr txBox="1"/>
          <p:nvPr/>
        </p:nvSpPr>
        <p:spPr>
          <a:xfrm>
            <a:off x="712059" y="1226818"/>
            <a:ext cx="3556038" cy="923330"/>
          </a:xfrm>
          <a:prstGeom prst="rect">
            <a:avLst/>
          </a:prstGeom>
          <a:noFill/>
        </p:spPr>
        <p:txBody>
          <a:bodyPr wrap="none" rtlCol="0">
            <a:spAutoFit/>
          </a:bodyPr>
          <a:lstStyle/>
          <a:p>
            <a:r>
              <a:rPr lang="en-US" sz="5400" b="1" dirty="0" smtClean="0"/>
              <a:t>Career Goal</a:t>
            </a:r>
            <a:endParaRPr lang="en-US" sz="5400" b="1" dirty="0"/>
          </a:p>
        </p:txBody>
      </p:sp>
    </p:spTree>
    <p:extLst>
      <p:ext uri="{BB962C8B-B14F-4D97-AF65-F5344CB8AC3E}">
        <p14:creationId xmlns:p14="http://schemas.microsoft.com/office/powerpoint/2010/main" val="37874267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72442180"/>
              </p:ext>
            </p:extLst>
          </p:nvPr>
        </p:nvGraphicFramePr>
        <p:xfrm>
          <a:off x="200025" y="200025"/>
          <a:ext cx="11772900" cy="651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9688946" y="2124364"/>
            <a:ext cx="2105891" cy="461665"/>
          </a:xfrm>
          <a:prstGeom prst="rect">
            <a:avLst/>
          </a:prstGeom>
          <a:noFill/>
          <a:ln w="127000" cmpd="thickThin">
            <a:solidFill>
              <a:srgbClr val="FFC000"/>
            </a:solidFill>
          </a:ln>
        </p:spPr>
        <p:txBody>
          <a:bodyPr wrap="square" rtlCol="0">
            <a:spAutoFit/>
          </a:bodyPr>
          <a:lstStyle/>
          <a:p>
            <a:pPr algn="ctr"/>
            <a:r>
              <a:rPr lang="en-US" sz="2400" b="1" dirty="0" smtClean="0"/>
              <a:t>Apprenticeship</a:t>
            </a:r>
            <a:endParaRPr lang="en-US" sz="2400" b="1" dirty="0"/>
          </a:p>
        </p:txBody>
      </p:sp>
    </p:spTree>
    <p:extLst>
      <p:ext uri="{BB962C8B-B14F-4D97-AF65-F5344CB8AC3E}">
        <p14:creationId xmlns:p14="http://schemas.microsoft.com/office/powerpoint/2010/main" val="23854134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4583" r="11414" b="9204"/>
          <a:stretch/>
        </p:blipFill>
        <p:spPr>
          <a:xfrm>
            <a:off x="8333535" y="1602509"/>
            <a:ext cx="3747629" cy="4862945"/>
          </a:xfrm>
          <a:prstGeom prst="rect">
            <a:avLst/>
          </a:prstGeom>
        </p:spPr>
      </p:pic>
      <p:pic>
        <p:nvPicPr>
          <p:cNvPr id="4" name="Picture 3"/>
          <p:cNvPicPr>
            <a:picLocks noChangeAspect="1"/>
          </p:cNvPicPr>
          <p:nvPr/>
        </p:nvPicPr>
        <p:blipFill rotWithShape="1">
          <a:blip r:embed="rId4"/>
          <a:srcRect t="4507" r="4950" b="4734"/>
          <a:stretch/>
        </p:blipFill>
        <p:spPr>
          <a:xfrm>
            <a:off x="219506" y="1602509"/>
            <a:ext cx="3729039" cy="4747491"/>
          </a:xfrm>
          <a:prstGeom prst="rect">
            <a:avLst/>
          </a:prstGeom>
        </p:spPr>
      </p:pic>
      <p:pic>
        <p:nvPicPr>
          <p:cNvPr id="2" name="Picture 1"/>
          <p:cNvPicPr>
            <a:picLocks noChangeAspect="1"/>
          </p:cNvPicPr>
          <p:nvPr/>
        </p:nvPicPr>
        <p:blipFill rotWithShape="1">
          <a:blip r:embed="rId5"/>
          <a:srcRect l="16262"/>
          <a:stretch/>
        </p:blipFill>
        <p:spPr>
          <a:xfrm>
            <a:off x="4227946" y="1246908"/>
            <a:ext cx="3523935" cy="5611091"/>
          </a:xfrm>
          <a:prstGeom prst="rect">
            <a:avLst/>
          </a:prstGeom>
        </p:spPr>
      </p:pic>
      <p:sp>
        <p:nvSpPr>
          <p:cNvPr id="5" name="TextBox 4"/>
          <p:cNvSpPr txBox="1"/>
          <p:nvPr/>
        </p:nvSpPr>
        <p:spPr>
          <a:xfrm>
            <a:off x="1865746" y="138546"/>
            <a:ext cx="8972328" cy="923330"/>
          </a:xfrm>
          <a:prstGeom prst="rect">
            <a:avLst/>
          </a:prstGeom>
          <a:noFill/>
        </p:spPr>
        <p:txBody>
          <a:bodyPr wrap="none" rtlCol="0">
            <a:spAutoFit/>
          </a:bodyPr>
          <a:lstStyle/>
          <a:p>
            <a:r>
              <a:rPr lang="en-US" sz="5400" dirty="0" smtClean="0">
                <a:latin typeface="Algerian" panose="04020705040A02060702" pitchFamily="82" charset="0"/>
              </a:rPr>
              <a:t>Information Technology</a:t>
            </a:r>
            <a:endParaRPr lang="en-US" sz="5400" dirty="0">
              <a:latin typeface="Algerian" panose="04020705040A02060702" pitchFamily="82" charset="0"/>
            </a:endParaRPr>
          </a:p>
        </p:txBody>
      </p:sp>
    </p:spTree>
    <p:extLst>
      <p:ext uri="{BB962C8B-B14F-4D97-AF65-F5344CB8AC3E}">
        <p14:creationId xmlns:p14="http://schemas.microsoft.com/office/powerpoint/2010/main" val="2187493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1598" y="0"/>
            <a:ext cx="5134739" cy="1200329"/>
          </a:xfrm>
          <a:prstGeom prst="rect">
            <a:avLst/>
          </a:prstGeom>
        </p:spPr>
        <p:txBody>
          <a:bodyPr wrap="none">
            <a:spAutoFit/>
          </a:bodyPr>
          <a:lstStyle/>
          <a:p>
            <a:r>
              <a:rPr lang="en-US" sz="7200" b="1" dirty="0">
                <a:latin typeface="Bradley Hand ITC" panose="03070402050302030203" pitchFamily="66" charset="0"/>
              </a:rPr>
              <a:t>Cosmetology</a:t>
            </a:r>
            <a:endParaRPr lang="en-US" sz="7200" b="1" dirty="0"/>
          </a:p>
        </p:txBody>
      </p:sp>
      <p:pic>
        <p:nvPicPr>
          <p:cNvPr id="5" name="Picture 4"/>
          <p:cNvPicPr>
            <a:picLocks noChangeAspect="1"/>
          </p:cNvPicPr>
          <p:nvPr/>
        </p:nvPicPr>
        <p:blipFill>
          <a:blip r:embed="rId3"/>
          <a:stretch>
            <a:fillRect/>
          </a:stretch>
        </p:blipFill>
        <p:spPr>
          <a:xfrm>
            <a:off x="3081627" y="1740517"/>
            <a:ext cx="5674680" cy="4259242"/>
          </a:xfrm>
          <a:prstGeom prst="rect">
            <a:avLst/>
          </a:prstGeom>
        </p:spPr>
      </p:pic>
      <p:pic>
        <p:nvPicPr>
          <p:cNvPr id="6" name="Picture 5"/>
          <p:cNvPicPr>
            <a:picLocks noChangeAspect="1"/>
          </p:cNvPicPr>
          <p:nvPr/>
        </p:nvPicPr>
        <p:blipFill>
          <a:blip r:embed="rId4"/>
          <a:stretch>
            <a:fillRect/>
          </a:stretch>
        </p:blipFill>
        <p:spPr>
          <a:xfrm>
            <a:off x="8486337" y="1077068"/>
            <a:ext cx="3473962" cy="5462879"/>
          </a:xfrm>
          <a:prstGeom prst="rect">
            <a:avLst/>
          </a:prstGeom>
        </p:spPr>
      </p:pic>
      <p:pic>
        <p:nvPicPr>
          <p:cNvPr id="7" name="Picture 6"/>
          <p:cNvPicPr>
            <a:picLocks noChangeAspect="1"/>
          </p:cNvPicPr>
          <p:nvPr/>
        </p:nvPicPr>
        <p:blipFill>
          <a:blip r:embed="rId5"/>
          <a:stretch>
            <a:fillRect/>
          </a:stretch>
        </p:blipFill>
        <p:spPr>
          <a:xfrm>
            <a:off x="331246" y="1200328"/>
            <a:ext cx="3455563" cy="5339619"/>
          </a:xfrm>
          <a:prstGeom prst="rect">
            <a:avLst/>
          </a:prstGeom>
        </p:spPr>
      </p:pic>
    </p:spTree>
    <p:extLst>
      <p:ext uri="{BB962C8B-B14F-4D97-AF65-F5344CB8AC3E}">
        <p14:creationId xmlns:p14="http://schemas.microsoft.com/office/powerpoint/2010/main" val="27305274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7200" dirty="0" smtClean="0">
                <a:latin typeface="Brush Script MT" panose="03060802040406070304" pitchFamily="66" charset="0"/>
              </a:rPr>
              <a:t>Food Production &amp; Management</a:t>
            </a:r>
            <a:endParaRPr lang="en-US" sz="7200" dirty="0">
              <a:latin typeface="Brush Script MT" panose="03060802040406070304" pitchFamily="66"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251620" y="3278386"/>
            <a:ext cx="3900488" cy="292536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073522" y="2198688"/>
            <a:ext cx="4064000" cy="304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4137" y="3217069"/>
            <a:ext cx="4064000" cy="3048000"/>
          </a:xfrm>
          <a:prstGeom prst="rect">
            <a:avLst/>
          </a:prstGeom>
        </p:spPr>
      </p:pic>
    </p:spTree>
    <p:extLst>
      <p:ext uri="{BB962C8B-B14F-4D97-AF65-F5344CB8AC3E}">
        <p14:creationId xmlns:p14="http://schemas.microsoft.com/office/powerpoint/2010/main" val="17429056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717" y="3890230"/>
            <a:ext cx="3385843" cy="2857502"/>
          </a:xfrm>
          <a:prstGeom prst="rect">
            <a:avLst/>
          </a:prstGeom>
        </p:spPr>
      </p:pic>
      <p:sp>
        <p:nvSpPr>
          <p:cNvPr id="2" name="Title 1"/>
          <p:cNvSpPr>
            <a:spLocks noGrp="1"/>
          </p:cNvSpPr>
          <p:nvPr>
            <p:ph type="title"/>
          </p:nvPr>
        </p:nvSpPr>
        <p:spPr>
          <a:xfrm>
            <a:off x="755836" y="169858"/>
            <a:ext cx="10848975" cy="1325563"/>
          </a:xfrm>
        </p:spPr>
        <p:txBody>
          <a:bodyPr>
            <a:normAutofit/>
          </a:bodyPr>
          <a:lstStyle/>
          <a:p>
            <a:pPr algn="ctr"/>
            <a:r>
              <a:rPr lang="en-US" sz="5400" b="1" dirty="0" smtClean="0">
                <a:latin typeface="Castellar" panose="020A0402060406010301" pitchFamily="18" charset="0"/>
              </a:rPr>
              <a:t>Pre-Nursing</a:t>
            </a:r>
            <a:endParaRPr lang="en-US" sz="5400" b="1" dirty="0">
              <a:latin typeface="Castellar" panose="020A0402060406010301" pitchFamily="18"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2411" r="6922"/>
          <a:stretch/>
        </p:blipFill>
        <p:spPr>
          <a:xfrm rot="10800000">
            <a:off x="3886198" y="1756629"/>
            <a:ext cx="4020671" cy="426720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0508" y="4072779"/>
            <a:ext cx="3644153" cy="2733115"/>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b="20671"/>
          <a:stretch/>
        </p:blipFill>
        <p:spPr>
          <a:xfrm rot="10800000">
            <a:off x="8000585" y="1330136"/>
            <a:ext cx="4064000" cy="2417950"/>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11121" t="15384"/>
          <a:stretch/>
        </p:blipFill>
        <p:spPr>
          <a:xfrm>
            <a:off x="252356" y="1290918"/>
            <a:ext cx="3274564" cy="2338104"/>
          </a:xfrm>
          <a:prstGeom prst="rect">
            <a:avLst/>
          </a:prstGeom>
        </p:spPr>
      </p:pic>
    </p:spTree>
    <p:extLst>
      <p:ext uri="{BB962C8B-B14F-4D97-AF65-F5344CB8AC3E}">
        <p14:creationId xmlns:p14="http://schemas.microsoft.com/office/powerpoint/2010/main" val="9351598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1876425" y="-270164"/>
          <a:ext cx="8172450" cy="7345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Box 4"/>
          <p:cNvSpPr txBox="1"/>
          <p:nvPr/>
        </p:nvSpPr>
        <p:spPr>
          <a:xfrm>
            <a:off x="2338675" y="2052492"/>
            <a:ext cx="2085975" cy="183832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“Vo-tech” school</a:t>
            </a:r>
            <a:endParaRPr lang="en-US" sz="11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Traditional vocational education</a:t>
            </a:r>
            <a:endParaRPr lang="en-US" sz="11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Specific students &amp; track</a:t>
            </a:r>
            <a:endParaRPr lang="en-US" sz="11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Training for specific occupation</a:t>
            </a:r>
            <a:endParaRPr lang="en-US" sz="11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Pathway directly to job</a:t>
            </a:r>
            <a:endParaRPr lang="en-US" sz="11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ea typeface="Calibri" panose="020F0502020204030204" pitchFamily="34" charset="0"/>
                <a:cs typeface="Times New Roman" panose="02020603050405020304" pitchFamily="18" charset="0"/>
              </a:rPr>
              <a:t> </a:t>
            </a:r>
            <a:endParaRPr lang="en-US" sz="1100" dirty="0">
              <a:effectLst/>
              <a:ea typeface="Calibri" panose="020F0502020204030204" pitchFamily="34" charset="0"/>
              <a:cs typeface="Times New Roman" panose="02020603050405020304" pitchFamily="18" charset="0"/>
            </a:endParaRPr>
          </a:p>
        </p:txBody>
      </p:sp>
      <p:sp>
        <p:nvSpPr>
          <p:cNvPr id="8" name="Text Box 5"/>
          <p:cNvSpPr txBox="1"/>
          <p:nvPr/>
        </p:nvSpPr>
        <p:spPr>
          <a:xfrm>
            <a:off x="5061979" y="1304058"/>
            <a:ext cx="2055796" cy="4381500"/>
          </a:xfrm>
          <a:prstGeom prst="rect">
            <a:avLst/>
          </a:prstGeom>
          <a:solidFill>
            <a:schemeClr val="lt1"/>
          </a:solidFill>
          <a:ln w="6350">
            <a:solidFill>
              <a:schemeClr val="bg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“Career Center”-Career &amp; technical education (CTE)</a:t>
            </a:r>
            <a:endParaRPr lang="en-US" sz="11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b="1" dirty="0">
                <a:effectLst/>
                <a:ea typeface="Calibri" panose="020F0502020204030204" pitchFamily="34" charset="0"/>
                <a:cs typeface="Times New Roman" panose="02020603050405020304" pitchFamily="18" charset="0"/>
              </a:rPr>
              <a:t>BOTH/AND</a:t>
            </a:r>
            <a:r>
              <a:rPr lang="en-US" sz="1400" dirty="0">
                <a:effectLst/>
                <a:ea typeface="Calibri" panose="020F0502020204030204" pitchFamily="34" charset="0"/>
                <a:cs typeface="Times New Roman" panose="02020603050405020304" pitchFamily="18" charset="0"/>
              </a:rPr>
              <a:t> opportunity for ALL students</a:t>
            </a:r>
            <a:endParaRPr lang="en-US" sz="11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Academic, technical, and employability skills </a:t>
            </a:r>
            <a:endParaRPr lang="en-US" sz="11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Multiple pathways to career AND post-secondary education AND military</a:t>
            </a:r>
            <a:endParaRPr lang="en-US" sz="11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Industry credentials </a:t>
            </a:r>
            <a:endParaRPr lang="en-US" sz="11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College credits at </a:t>
            </a:r>
            <a:r>
              <a:rPr lang="en-US" sz="1400" u="sng" dirty="0">
                <a:effectLst/>
                <a:ea typeface="Calibri" panose="020F0502020204030204" pitchFamily="34" charset="0"/>
                <a:cs typeface="Times New Roman" panose="02020603050405020304" pitchFamily="18" charset="0"/>
              </a:rPr>
              <a:t>no cost to students</a:t>
            </a:r>
            <a:endParaRPr lang="en-US" sz="1100" dirty="0">
              <a:effectLst/>
              <a:ea typeface="Calibri" panose="020F0502020204030204" pitchFamily="34" charset="0"/>
              <a:cs typeface="Times New Roman" panose="02020603050405020304" pitchFamily="18" charset="0"/>
            </a:endParaRPr>
          </a:p>
          <a:p>
            <a:pPr marL="274320" marR="0">
              <a:lnSpc>
                <a:spcPct val="107000"/>
              </a:lnSpc>
              <a:spcBef>
                <a:spcPts val="0"/>
              </a:spcBef>
              <a:spcAft>
                <a:spcPts val="0"/>
              </a:spcAft>
            </a:pPr>
            <a:r>
              <a:rPr lang="en-US" sz="1200" b="1" dirty="0">
                <a:effectLst/>
                <a:ea typeface="Calibri" panose="020F0502020204030204" pitchFamily="34" charset="0"/>
                <a:cs typeface="Times New Roman" panose="02020603050405020304" pitchFamily="18" charset="0"/>
              </a:rPr>
              <a:t>SOAR</a:t>
            </a:r>
            <a:r>
              <a:rPr lang="en-US" sz="1200" dirty="0">
                <a:effectLst/>
                <a:ea typeface="Calibri" panose="020F0502020204030204" pitchFamily="34" charset="0"/>
                <a:cs typeface="Times New Roman" panose="02020603050405020304" pitchFamily="18" charset="0"/>
              </a:rPr>
              <a:t> articulation </a:t>
            </a:r>
            <a:r>
              <a:rPr lang="en-US" sz="1200" dirty="0" smtClean="0">
                <a:effectLst/>
                <a:ea typeface="Calibri" panose="020F0502020204030204" pitchFamily="34" charset="0"/>
                <a:cs typeface="Times New Roman" panose="02020603050405020304" pitchFamily="18" charset="0"/>
              </a:rPr>
              <a:t>&amp; </a:t>
            </a:r>
            <a:r>
              <a:rPr lang="en-US" sz="1200" b="1" dirty="0" err="1" smtClean="0">
                <a:effectLst/>
                <a:ea typeface="Calibri" panose="020F0502020204030204" pitchFamily="34" charset="0"/>
                <a:cs typeface="Times New Roman" panose="02020603050405020304" pitchFamily="18" charset="0"/>
              </a:rPr>
              <a:t>PennCollegeNOW</a:t>
            </a:r>
            <a:r>
              <a:rPr lang="en-US" sz="1200" b="1" dirty="0" smtClean="0">
                <a:effectLst/>
                <a:ea typeface="Calibri" panose="020F0502020204030204" pitchFamily="34" charset="0"/>
                <a:cs typeface="Times New Roman" panose="02020603050405020304" pitchFamily="18" charset="0"/>
              </a:rPr>
              <a:t> &amp; Penn State</a:t>
            </a:r>
            <a:r>
              <a:rPr lang="en-US" sz="1200" dirty="0" smtClean="0">
                <a:effectLst/>
                <a:ea typeface="Calibri" panose="020F0502020204030204" pitchFamily="34" charset="0"/>
                <a:cs typeface="Times New Roman" panose="02020603050405020304" pitchFamily="18" charset="0"/>
              </a:rPr>
              <a:t> dual enrollment</a:t>
            </a:r>
            <a:endParaRPr lang="en-US" sz="1100" dirty="0" smtClean="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400" dirty="0" smtClean="0">
                <a:effectLst/>
                <a:ea typeface="Calibri" panose="020F0502020204030204" pitchFamily="34" charset="0"/>
                <a:cs typeface="Times New Roman" panose="02020603050405020304" pitchFamily="18" charset="0"/>
              </a:rPr>
              <a:t>Cooperative education work experience</a:t>
            </a:r>
            <a:endParaRPr lang="en-US" sz="1100" dirty="0">
              <a:effectLst/>
              <a:ea typeface="Calibri" panose="020F0502020204030204" pitchFamily="34" charset="0"/>
              <a:cs typeface="Times New Roman" panose="02020603050405020304" pitchFamily="18" charset="0"/>
            </a:endParaRPr>
          </a:p>
        </p:txBody>
      </p:sp>
      <p:sp>
        <p:nvSpPr>
          <p:cNvPr id="9" name="Text Box 6"/>
          <p:cNvSpPr txBox="1"/>
          <p:nvPr/>
        </p:nvSpPr>
        <p:spPr>
          <a:xfrm>
            <a:off x="7838316" y="1668895"/>
            <a:ext cx="2076450" cy="3467100"/>
          </a:xfrm>
          <a:prstGeom prst="rect">
            <a:avLst/>
          </a:prstGeom>
          <a:solidFill>
            <a:schemeClr val="lt1"/>
          </a:solidFill>
          <a:ln w="6350">
            <a:solidFill>
              <a:schemeClr val="bg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Continue to work with all 8 sending districts to identify needs for additional pathways &amp; program clusters</a:t>
            </a:r>
            <a:endParaRPr lang="en-US" sz="11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Collaborate with business, industry &amp; community to meet workforce needs</a:t>
            </a:r>
            <a:endParaRPr lang="en-US" sz="11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Expand opportunities for industry credentials &amp; college credits </a:t>
            </a:r>
            <a:endParaRPr lang="en-US" sz="11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Explore additional adult education opportunities </a:t>
            </a:r>
            <a:endParaRPr lang="en-US" sz="1100" dirty="0">
              <a:effectLst/>
              <a:ea typeface="Calibri" panose="020F0502020204030204" pitchFamily="34" charset="0"/>
              <a:cs typeface="Times New Roman" panose="02020603050405020304" pitchFamily="18" charset="0"/>
            </a:endParaRPr>
          </a:p>
          <a:p>
            <a:pPr marL="91440" marR="0">
              <a:lnSpc>
                <a:spcPct val="107000"/>
              </a:lnSpc>
              <a:spcBef>
                <a:spcPts val="0"/>
              </a:spcBef>
              <a:spcAft>
                <a:spcPts val="800"/>
              </a:spcAft>
            </a:pPr>
            <a:r>
              <a:rPr lang="en-US" sz="1400" dirty="0">
                <a:effectLst/>
                <a:ea typeface="Calibri" panose="020F0502020204030204" pitchFamily="34" charset="0"/>
                <a:cs typeface="Times New Roman" panose="02020603050405020304" pitchFamily="18" charset="0"/>
              </a:rPr>
              <a:t> </a:t>
            </a:r>
            <a:endParaRPr lang="en-US"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06784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222768" y="1708341"/>
            <a:ext cx="3317212" cy="248790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304587" y="3527428"/>
            <a:ext cx="3676651" cy="275748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241800" y="1407717"/>
            <a:ext cx="4064000" cy="304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40788" y="1815176"/>
            <a:ext cx="3259671" cy="2444753"/>
          </a:xfrm>
          <a:prstGeom prst="rect">
            <a:avLst/>
          </a:prstGeom>
        </p:spPr>
      </p:pic>
      <p:sp>
        <p:nvSpPr>
          <p:cNvPr id="8" name="Title 7"/>
          <p:cNvSpPr>
            <a:spLocks noGrp="1"/>
          </p:cNvSpPr>
          <p:nvPr>
            <p:ph type="title"/>
          </p:nvPr>
        </p:nvSpPr>
        <p:spPr/>
        <p:txBody>
          <a:bodyPr>
            <a:normAutofit/>
          </a:bodyPr>
          <a:lstStyle/>
          <a:p>
            <a:r>
              <a:rPr lang="en-US" sz="6000" b="1" dirty="0" smtClean="0">
                <a:latin typeface="Jokerman" panose="04090605060D06020702" pitchFamily="82" charset="0"/>
              </a:rPr>
              <a:t>Machine Tool Technology</a:t>
            </a:r>
            <a:endParaRPr lang="en-US" sz="6000" b="1" dirty="0">
              <a:latin typeface="Jokerman" panose="04090605060D06020702" pitchFamily="82" charset="0"/>
            </a:endParaRPr>
          </a:p>
        </p:txBody>
      </p:sp>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r="22122"/>
          <a:stretch/>
        </p:blipFill>
        <p:spPr>
          <a:xfrm rot="5400000">
            <a:off x="1476705" y="3967494"/>
            <a:ext cx="2817150" cy="2713038"/>
          </a:xfrm>
          <a:prstGeom prst="rect">
            <a:avLst/>
          </a:prstGeom>
        </p:spPr>
      </p:pic>
    </p:spTree>
    <p:extLst>
      <p:ext uri="{BB962C8B-B14F-4D97-AF65-F5344CB8AC3E}">
        <p14:creationId xmlns:p14="http://schemas.microsoft.com/office/powerpoint/2010/main" val="17669506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0469"/>
          <a:stretch/>
        </p:blipFill>
        <p:spPr>
          <a:xfrm rot="4356775">
            <a:off x="392077" y="2589961"/>
            <a:ext cx="4095362" cy="27775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922513" y="2301539"/>
            <a:ext cx="4624390" cy="346829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555316">
            <a:off x="8041123" y="2711378"/>
            <a:ext cx="4064000" cy="2776508"/>
          </a:xfrm>
          <a:prstGeom prst="rect">
            <a:avLst/>
          </a:prstGeom>
        </p:spPr>
      </p:pic>
      <p:sp>
        <p:nvSpPr>
          <p:cNvPr id="5" name="Title 4"/>
          <p:cNvSpPr>
            <a:spLocks noGrp="1"/>
          </p:cNvSpPr>
          <p:nvPr>
            <p:ph type="title"/>
          </p:nvPr>
        </p:nvSpPr>
        <p:spPr/>
        <p:txBody>
          <a:bodyPr>
            <a:normAutofit/>
          </a:bodyPr>
          <a:lstStyle/>
          <a:p>
            <a:pPr algn="ctr"/>
            <a:r>
              <a:rPr lang="en-US" sz="8000" b="1" dirty="0" smtClean="0">
                <a:latin typeface="Matura MT Script Capitals" panose="03020802060602070202" pitchFamily="66" charset="0"/>
              </a:rPr>
              <a:t>Welding Technology</a:t>
            </a:r>
            <a:endParaRPr lang="en-US" sz="8000" b="1" dirty="0">
              <a:latin typeface="Matura MT Script Capitals" panose="03020802060602070202" pitchFamily="66" charset="0"/>
            </a:endParaRPr>
          </a:p>
        </p:txBody>
      </p:sp>
    </p:spTree>
    <p:extLst>
      <p:ext uri="{BB962C8B-B14F-4D97-AF65-F5344CB8AC3E}">
        <p14:creationId xmlns:p14="http://schemas.microsoft.com/office/powerpoint/2010/main" val="26486882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988" y="1806331"/>
            <a:ext cx="4070843" cy="300273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550066" y="1697119"/>
            <a:ext cx="3931619" cy="2948714"/>
          </a:xfrm>
          <a:prstGeom prst="rect">
            <a:avLst/>
          </a:prstGeom>
        </p:spPr>
      </p:pic>
      <p:sp>
        <p:nvSpPr>
          <p:cNvPr id="5" name="Title 4"/>
          <p:cNvSpPr>
            <a:spLocks noGrp="1"/>
          </p:cNvSpPr>
          <p:nvPr>
            <p:ph type="title"/>
          </p:nvPr>
        </p:nvSpPr>
        <p:spPr/>
        <p:txBody>
          <a:bodyPr>
            <a:noAutofit/>
          </a:bodyPr>
          <a:lstStyle/>
          <a:p>
            <a:pPr algn="ctr"/>
            <a:r>
              <a:rPr lang="en-US" sz="5400" b="1" dirty="0" smtClean="0">
                <a:latin typeface="Goudy Stout" panose="0202090407030B020401" pitchFamily="18" charset="0"/>
              </a:rPr>
              <a:t>Building Construction</a:t>
            </a:r>
            <a:endParaRPr lang="en-US" sz="5400" b="1" dirty="0">
              <a:latin typeface="Goudy Stout" panose="0202090407030B020401" pitchFamily="18" charset="0"/>
            </a:endParaRPr>
          </a:p>
        </p:txBody>
      </p:sp>
      <p:pic>
        <p:nvPicPr>
          <p:cNvPr id="3" name="Picture 2"/>
          <p:cNvPicPr>
            <a:picLocks noChangeAspect="1"/>
          </p:cNvPicPr>
          <p:nvPr/>
        </p:nvPicPr>
        <p:blipFill rotWithShape="1">
          <a:blip r:embed="rId5"/>
          <a:srcRect l="17786"/>
          <a:stretch/>
        </p:blipFill>
        <p:spPr>
          <a:xfrm>
            <a:off x="58206" y="3101273"/>
            <a:ext cx="3964196" cy="361633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336971" y="3810000"/>
            <a:ext cx="4064000" cy="3048000"/>
          </a:xfrm>
          <a:prstGeom prst="rect">
            <a:avLst/>
          </a:prstGeom>
        </p:spPr>
      </p:pic>
    </p:spTree>
    <p:extLst>
      <p:ext uri="{BB962C8B-B14F-4D97-AF65-F5344CB8AC3E}">
        <p14:creationId xmlns:p14="http://schemas.microsoft.com/office/powerpoint/2010/main" val="24484156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97374" y="2336800"/>
            <a:ext cx="4064000" cy="3048000"/>
          </a:xfrm>
          <a:prstGeom prst="rect">
            <a:avLst/>
          </a:prstGeom>
        </p:spPr>
      </p:pic>
      <p:sp>
        <p:nvSpPr>
          <p:cNvPr id="2" name="Title 1"/>
          <p:cNvSpPr>
            <a:spLocks noGrp="1"/>
          </p:cNvSpPr>
          <p:nvPr>
            <p:ph type="title"/>
          </p:nvPr>
        </p:nvSpPr>
        <p:spPr/>
        <p:txBody>
          <a:bodyPr>
            <a:noAutofit/>
          </a:bodyPr>
          <a:lstStyle/>
          <a:p>
            <a:pPr algn="ctr"/>
            <a:r>
              <a:rPr lang="en-US" sz="6000" b="1" dirty="0" smtClean="0">
                <a:latin typeface="Arial Black" panose="020B0A04020102020204" pitchFamily="34" charset="0"/>
              </a:rPr>
              <a:t>Mechanical Trades</a:t>
            </a:r>
            <a:br>
              <a:rPr lang="en-US" sz="6000" b="1" dirty="0" smtClean="0">
                <a:latin typeface="Arial Black" panose="020B0A04020102020204" pitchFamily="34" charset="0"/>
              </a:rPr>
            </a:br>
            <a:r>
              <a:rPr lang="en-US" sz="6000" b="1" dirty="0" smtClean="0">
                <a:latin typeface="Arial Black" panose="020B0A04020102020204" pitchFamily="34" charset="0"/>
              </a:rPr>
              <a:t>HVAC</a:t>
            </a:r>
            <a:endParaRPr lang="en-US" sz="6000" b="1" dirty="0">
              <a:latin typeface="Arial Black" panose="020B0A040201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56649" y="1522677"/>
            <a:ext cx="3958169" cy="2968627"/>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24167" r="10937"/>
          <a:stretch/>
        </p:blipFill>
        <p:spPr>
          <a:xfrm rot="5400000">
            <a:off x="8522650" y="1803243"/>
            <a:ext cx="4290697" cy="2740022"/>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9297"/>
          <a:stretch/>
        </p:blipFill>
        <p:spPr>
          <a:xfrm rot="5400000">
            <a:off x="7467204" y="3771636"/>
            <a:ext cx="3442492" cy="2705101"/>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15293"/>
          <a:stretch/>
        </p:blipFill>
        <p:spPr>
          <a:xfrm rot="5400000">
            <a:off x="1660127" y="3600187"/>
            <a:ext cx="3442493" cy="3048000"/>
          </a:xfrm>
          <a:prstGeom prst="rect">
            <a:avLst/>
          </a:prstGeom>
        </p:spPr>
      </p:pic>
    </p:spTree>
    <p:extLst>
      <p:ext uri="{BB962C8B-B14F-4D97-AF65-F5344CB8AC3E}">
        <p14:creationId xmlns:p14="http://schemas.microsoft.com/office/powerpoint/2010/main" val="34894664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636000" y="3273425"/>
            <a:ext cx="4064000" cy="304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88000" y="1714595"/>
            <a:ext cx="4064000" cy="304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540000" y="3273425"/>
            <a:ext cx="4064000" cy="3048000"/>
          </a:xfrm>
          <a:prstGeom prst="rect">
            <a:avLst/>
          </a:prstGeom>
        </p:spPr>
      </p:pic>
      <p:sp>
        <p:nvSpPr>
          <p:cNvPr id="6" name="Title 7"/>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smtClean="0">
                <a:latin typeface="Magneto" panose="04030805050802020D02" pitchFamily="82" charset="0"/>
              </a:rPr>
              <a:t>Automotive Mechanics</a:t>
            </a:r>
            <a:endParaRPr lang="en-US" sz="6000" b="1" dirty="0">
              <a:latin typeface="Magneto" panose="04030805050802020D02" pitchFamily="82"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51261" y="1794764"/>
            <a:ext cx="4224337" cy="3048000"/>
          </a:xfrm>
          <a:prstGeom prst="rect">
            <a:avLst/>
          </a:prstGeom>
        </p:spPr>
      </p:pic>
    </p:spTree>
    <p:extLst>
      <p:ext uri="{BB962C8B-B14F-4D97-AF65-F5344CB8AC3E}">
        <p14:creationId xmlns:p14="http://schemas.microsoft.com/office/powerpoint/2010/main" val="13404157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4643" y="1942514"/>
            <a:ext cx="4064000" cy="3048000"/>
          </a:xfrm>
          <a:prstGeom prst="rect">
            <a:avLst/>
          </a:prstGeom>
        </p:spPr>
      </p:pic>
      <p:sp>
        <p:nvSpPr>
          <p:cNvPr id="6" name="Title 5"/>
          <p:cNvSpPr>
            <a:spLocks noGrp="1"/>
          </p:cNvSpPr>
          <p:nvPr>
            <p:ph type="title"/>
          </p:nvPr>
        </p:nvSpPr>
        <p:spPr/>
        <p:txBody>
          <a:bodyPr>
            <a:noAutofit/>
          </a:bodyPr>
          <a:lstStyle/>
          <a:p>
            <a:pPr algn="ctr"/>
            <a:r>
              <a:rPr lang="en-US" sz="5400" b="1" dirty="0" smtClean="0">
                <a:latin typeface="Bodoni MT Black" panose="02070A03080606020203" pitchFamily="18" charset="0"/>
              </a:rPr>
              <a:t>Auto Body Collision Repair</a:t>
            </a:r>
            <a:endParaRPr lang="en-US" sz="5400" b="1" dirty="0">
              <a:latin typeface="Bodoni MT Black" panose="02070A03080606020203" pitchFamily="18" charset="0"/>
            </a:endParaRPr>
          </a:p>
        </p:txBody>
      </p:sp>
      <p:pic>
        <p:nvPicPr>
          <p:cNvPr id="7" name="Picture 6"/>
          <p:cNvPicPr>
            <a:picLocks noChangeAspect="1"/>
          </p:cNvPicPr>
          <p:nvPr/>
        </p:nvPicPr>
        <p:blipFill>
          <a:blip r:embed="rId4"/>
          <a:stretch>
            <a:fillRect/>
          </a:stretch>
        </p:blipFill>
        <p:spPr>
          <a:xfrm>
            <a:off x="6941831" y="1434514"/>
            <a:ext cx="5066812" cy="3797611"/>
          </a:xfrm>
          <a:prstGeom prst="rect">
            <a:avLst/>
          </a:prstGeom>
        </p:spPr>
      </p:pic>
      <p:pic>
        <p:nvPicPr>
          <p:cNvPr id="5" name="Picture 4"/>
          <p:cNvPicPr>
            <a:picLocks noChangeAspect="1"/>
          </p:cNvPicPr>
          <p:nvPr/>
        </p:nvPicPr>
        <p:blipFill>
          <a:blip r:embed="rId5"/>
          <a:stretch>
            <a:fillRect/>
          </a:stretch>
        </p:blipFill>
        <p:spPr>
          <a:xfrm>
            <a:off x="3231357" y="3333319"/>
            <a:ext cx="4651067" cy="3493837"/>
          </a:xfrm>
          <a:prstGeom prst="rect">
            <a:avLst/>
          </a:prstGeom>
        </p:spPr>
      </p:pic>
    </p:spTree>
    <p:extLst>
      <p:ext uri="{BB962C8B-B14F-4D97-AF65-F5344CB8AC3E}">
        <p14:creationId xmlns:p14="http://schemas.microsoft.com/office/powerpoint/2010/main" val="37366648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19"/>
            <a:ext cx="10515600" cy="1325563"/>
          </a:xfrm>
        </p:spPr>
        <p:txBody>
          <a:bodyPr>
            <a:normAutofit/>
          </a:bodyPr>
          <a:lstStyle/>
          <a:p>
            <a:pPr algn="ctr"/>
            <a:r>
              <a:rPr lang="en-US" sz="7200" b="1" dirty="0" smtClean="0">
                <a:latin typeface="Broadway" panose="04040905080B02020502" pitchFamily="82" charset="0"/>
              </a:rPr>
              <a:t>Diesel Mechanics </a:t>
            </a:r>
            <a:endParaRPr lang="en-US" sz="7200" b="1" dirty="0">
              <a:latin typeface="Broadway" panose="04040905080B02020502" pitchFamily="8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636000" y="2198688"/>
            <a:ext cx="4064000" cy="304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5774" r="22351"/>
          <a:stretch/>
        </p:blipFill>
        <p:spPr>
          <a:xfrm rot="5400000">
            <a:off x="4838700" y="4076700"/>
            <a:ext cx="2514600" cy="304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3685988" y="1322294"/>
            <a:ext cx="4619812" cy="302110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13175" y="2225582"/>
            <a:ext cx="4064000" cy="3048000"/>
          </a:xfrm>
          <a:prstGeom prst="rect">
            <a:avLst/>
          </a:prstGeom>
        </p:spPr>
      </p:pic>
    </p:spTree>
    <p:extLst>
      <p:ext uri="{BB962C8B-B14F-4D97-AF65-F5344CB8AC3E}">
        <p14:creationId xmlns:p14="http://schemas.microsoft.com/office/powerpoint/2010/main" val="33832629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122363"/>
            <a:ext cx="10755313" cy="2387600"/>
          </a:xfrm>
        </p:spPr>
        <p:txBody>
          <a:bodyPr>
            <a:normAutofit/>
          </a:bodyPr>
          <a:lstStyle/>
          <a:p>
            <a:r>
              <a:rPr lang="en-US" dirty="0" smtClean="0">
                <a:latin typeface="Aharoni" panose="02010803020104030203" pitchFamily="2" charset="-79"/>
                <a:cs typeface="Aharoni" panose="02010803020104030203" pitchFamily="2" charset="-79"/>
              </a:rPr>
              <a:t/>
            </a:r>
            <a:br>
              <a:rPr lang="en-US" dirty="0" smtClean="0">
                <a:latin typeface="Aharoni" panose="02010803020104030203" pitchFamily="2" charset="-79"/>
                <a:cs typeface="Aharoni" panose="02010803020104030203" pitchFamily="2" charset="-79"/>
              </a:rPr>
            </a:br>
            <a:r>
              <a:rPr lang="en-US" dirty="0">
                <a:latin typeface="Aharoni" panose="02010803020104030203" pitchFamily="2" charset="-79"/>
                <a:cs typeface="Aharoni" panose="02010803020104030203" pitchFamily="2" charset="-79"/>
              </a:rPr>
              <a:t/>
            </a:r>
            <a:br>
              <a:rPr lang="en-US" dirty="0">
                <a:latin typeface="Aharoni" panose="02010803020104030203" pitchFamily="2" charset="-79"/>
                <a:cs typeface="Aharoni" panose="02010803020104030203" pitchFamily="2" charset="-79"/>
              </a:rPr>
            </a:br>
            <a:endParaRPr lang="en-US" dirty="0">
              <a:latin typeface="Aharoni" panose="02010803020104030203" pitchFamily="2" charset="-79"/>
              <a:cs typeface="Aharoni" panose="02010803020104030203" pitchFamily="2" charset="-79"/>
            </a:endParaRPr>
          </a:p>
        </p:txBody>
      </p:sp>
      <p:pic>
        <p:nvPicPr>
          <p:cNvPr id="4" name="NTCC Commercial 20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2659" y="1619073"/>
            <a:ext cx="9074495" cy="511700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884" y="-106908"/>
            <a:ext cx="11537948" cy="2091973"/>
          </a:xfrm>
          <a:prstGeom prst="rect">
            <a:avLst/>
          </a:prstGeom>
        </p:spPr>
      </p:pic>
    </p:spTree>
    <p:extLst>
      <p:ext uri="{BB962C8B-B14F-4D97-AF65-F5344CB8AC3E}">
        <p14:creationId xmlns:p14="http://schemas.microsoft.com/office/powerpoint/2010/main" val="3119866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436" y="254289"/>
            <a:ext cx="10515600" cy="1325563"/>
          </a:xfrm>
        </p:spPr>
        <p:txBody>
          <a:bodyPr>
            <a:normAutofit/>
          </a:bodyPr>
          <a:lstStyle/>
          <a:p>
            <a:pPr algn="ctr"/>
            <a:r>
              <a:rPr lang="en-US" sz="6600" b="1" dirty="0" smtClean="0">
                <a:latin typeface="Bodoni MT Black" panose="02070A03080606020203" pitchFamily="18" charset="0"/>
              </a:rPr>
              <a:t>Industry Certifications</a:t>
            </a:r>
            <a:endParaRPr lang="en-US" sz="6600" b="1" dirty="0">
              <a:latin typeface="Bodoni MT Black" panose="02070A03080606020203" pitchFamily="18" charset="0"/>
            </a:endParaRPr>
          </a:p>
        </p:txBody>
      </p:sp>
      <p:pic>
        <p:nvPicPr>
          <p:cNvPr id="3" name="Picture 2" descr="File:&lt;strong&gt;NOCTI&lt;/strong&gt; TRans- Blue.png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245" y="1518811"/>
            <a:ext cx="3664215" cy="1755602"/>
          </a:xfrm>
          <a:prstGeom prst="rect">
            <a:avLst/>
          </a:prstGeom>
        </p:spPr>
      </p:pic>
      <p:sp>
        <p:nvSpPr>
          <p:cNvPr id="4" name="TextBox 3"/>
          <p:cNvSpPr txBox="1"/>
          <p:nvPr/>
        </p:nvSpPr>
        <p:spPr>
          <a:xfrm>
            <a:off x="365135" y="4884448"/>
            <a:ext cx="4063933" cy="2215991"/>
          </a:xfrm>
          <a:prstGeom prst="rect">
            <a:avLst/>
          </a:prstGeom>
          <a:noFill/>
        </p:spPr>
        <p:txBody>
          <a:bodyPr wrap="none" rtlCol="0">
            <a:spAutoFit/>
          </a:bodyPr>
          <a:lstStyle/>
          <a:p>
            <a:r>
              <a:rPr lang="en-US" sz="13800" dirty="0" smtClean="0">
                <a:solidFill>
                  <a:srgbClr val="FF0000"/>
                </a:solidFill>
                <a:latin typeface="Algerian" panose="04020705040A02060702" pitchFamily="82" charset="0"/>
              </a:rPr>
              <a:t>NIMS</a:t>
            </a:r>
            <a:endParaRPr lang="en-US" sz="13800" dirty="0">
              <a:solidFill>
                <a:srgbClr val="FF0000"/>
              </a:solidFill>
              <a:latin typeface="Algerian" panose="04020705040A02060702" pitchFamily="82" charset="0"/>
            </a:endParaRPr>
          </a:p>
        </p:txBody>
      </p:sp>
      <p:pic>
        <p:nvPicPr>
          <p:cNvPr id="5" name="Picture 4"/>
          <p:cNvPicPr>
            <a:picLocks noChangeAspect="1"/>
          </p:cNvPicPr>
          <p:nvPr/>
        </p:nvPicPr>
        <p:blipFill>
          <a:blip r:embed="rId4"/>
          <a:stretch>
            <a:fillRect/>
          </a:stretch>
        </p:blipFill>
        <p:spPr>
          <a:xfrm>
            <a:off x="355499" y="3680243"/>
            <a:ext cx="3260788" cy="1006186"/>
          </a:xfrm>
          <a:prstGeom prst="rect">
            <a:avLst/>
          </a:prstGeom>
        </p:spPr>
      </p:pic>
      <p:pic>
        <p:nvPicPr>
          <p:cNvPr id="6" name="Picture 5"/>
          <p:cNvPicPr>
            <a:picLocks noChangeAspect="1"/>
          </p:cNvPicPr>
          <p:nvPr/>
        </p:nvPicPr>
        <p:blipFill>
          <a:blip r:embed="rId5"/>
          <a:stretch>
            <a:fillRect/>
          </a:stretch>
        </p:blipFill>
        <p:spPr>
          <a:xfrm>
            <a:off x="4449055" y="3048845"/>
            <a:ext cx="4762500" cy="2009775"/>
          </a:xfrm>
          <a:prstGeom prst="rect">
            <a:avLst/>
          </a:prstGeom>
        </p:spPr>
      </p:pic>
      <p:pic>
        <p:nvPicPr>
          <p:cNvPr id="7" name="Picture 6" descr="Caduceus &lt;strong&gt;medical&lt;/strong&gt; logo symbol clipart image - ipharmd.ne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8459" y="3048845"/>
            <a:ext cx="2280690" cy="2280690"/>
          </a:xfrm>
          <a:prstGeom prst="rect">
            <a:avLst/>
          </a:prstGeom>
        </p:spPr>
      </p:pic>
      <p:pic>
        <p:nvPicPr>
          <p:cNvPr id="8" name="Picture 7"/>
          <p:cNvPicPr>
            <a:picLocks noChangeAspect="1"/>
          </p:cNvPicPr>
          <p:nvPr/>
        </p:nvPicPr>
        <p:blipFill>
          <a:blip r:embed="rId7"/>
          <a:stretch>
            <a:fillRect/>
          </a:stretch>
        </p:blipFill>
        <p:spPr>
          <a:xfrm>
            <a:off x="8452646" y="1384849"/>
            <a:ext cx="3137181" cy="867953"/>
          </a:xfrm>
          <a:prstGeom prst="rect">
            <a:avLst/>
          </a:prstGeom>
        </p:spPr>
      </p:pic>
      <p:pic>
        <p:nvPicPr>
          <p:cNvPr id="9" name="Picture 8"/>
          <p:cNvPicPr>
            <a:picLocks noChangeAspect="1"/>
          </p:cNvPicPr>
          <p:nvPr/>
        </p:nvPicPr>
        <p:blipFill>
          <a:blip r:embed="rId8"/>
          <a:stretch>
            <a:fillRect/>
          </a:stretch>
        </p:blipFill>
        <p:spPr>
          <a:xfrm>
            <a:off x="4804578" y="1681384"/>
            <a:ext cx="3205094" cy="912709"/>
          </a:xfrm>
          <a:prstGeom prst="rect">
            <a:avLst/>
          </a:prstGeom>
        </p:spPr>
      </p:pic>
      <p:pic>
        <p:nvPicPr>
          <p:cNvPr id="10" name="Picture 9"/>
          <p:cNvPicPr>
            <a:picLocks noChangeAspect="1"/>
          </p:cNvPicPr>
          <p:nvPr/>
        </p:nvPicPr>
        <p:blipFill>
          <a:blip r:embed="rId9"/>
          <a:stretch>
            <a:fillRect/>
          </a:stretch>
        </p:blipFill>
        <p:spPr>
          <a:xfrm>
            <a:off x="4544558" y="5709882"/>
            <a:ext cx="4571493" cy="883822"/>
          </a:xfrm>
          <a:prstGeom prst="rect">
            <a:avLst/>
          </a:prstGeom>
        </p:spPr>
      </p:pic>
      <p:sp>
        <p:nvSpPr>
          <p:cNvPr id="11" name="TextBox 10"/>
          <p:cNvSpPr txBox="1"/>
          <p:nvPr/>
        </p:nvSpPr>
        <p:spPr>
          <a:xfrm>
            <a:off x="8864790" y="2211636"/>
            <a:ext cx="2312892" cy="523220"/>
          </a:xfrm>
          <a:prstGeom prst="rect">
            <a:avLst/>
          </a:prstGeom>
          <a:noFill/>
        </p:spPr>
        <p:txBody>
          <a:bodyPr wrap="square" rtlCol="0">
            <a:spAutoFit/>
          </a:bodyPr>
          <a:lstStyle/>
          <a:p>
            <a:pPr algn="ctr"/>
            <a:r>
              <a:rPr lang="en-US" sz="2800" b="1" dirty="0" smtClean="0">
                <a:latin typeface="Baskerville Old Face" panose="02020602080505020303" pitchFamily="18" charset="0"/>
              </a:rPr>
              <a:t>Cosmetology</a:t>
            </a:r>
            <a:endParaRPr lang="en-US" sz="2800" b="1" dirty="0">
              <a:latin typeface="Baskerville Old Face" panose="02020602080505020303" pitchFamily="18" charset="0"/>
            </a:endParaRPr>
          </a:p>
        </p:txBody>
      </p:sp>
      <p:sp>
        <p:nvSpPr>
          <p:cNvPr id="12" name="TextBox 11"/>
          <p:cNvSpPr txBox="1"/>
          <p:nvPr/>
        </p:nvSpPr>
        <p:spPr>
          <a:xfrm>
            <a:off x="9828670" y="5202050"/>
            <a:ext cx="1680268" cy="1015663"/>
          </a:xfrm>
          <a:prstGeom prst="rect">
            <a:avLst/>
          </a:prstGeom>
          <a:noFill/>
        </p:spPr>
        <p:txBody>
          <a:bodyPr wrap="none" rtlCol="0">
            <a:spAutoFit/>
          </a:bodyPr>
          <a:lstStyle/>
          <a:p>
            <a:pPr algn="ctr"/>
            <a:r>
              <a:rPr lang="en-US" sz="6000" b="1" dirty="0" smtClean="0">
                <a:latin typeface="Algerian" panose="04020705040A02060702" pitchFamily="82" charset="0"/>
              </a:rPr>
              <a:t>CNA</a:t>
            </a:r>
            <a:endParaRPr lang="en-US" sz="6000" b="1" dirty="0">
              <a:latin typeface="Algerian" panose="04020705040A02060702" pitchFamily="82" charset="0"/>
            </a:endParaRPr>
          </a:p>
        </p:txBody>
      </p:sp>
    </p:spTree>
    <p:extLst>
      <p:ext uri="{BB962C8B-B14F-4D97-AF65-F5344CB8AC3E}">
        <p14:creationId xmlns:p14="http://schemas.microsoft.com/office/powerpoint/2010/main" val="41391096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84" y="-106908"/>
            <a:ext cx="11537948" cy="2091973"/>
          </a:xfrm>
          <a:prstGeom prst="rect">
            <a:avLst/>
          </a:prstGeom>
        </p:spPr>
      </p:pic>
      <p:sp>
        <p:nvSpPr>
          <p:cNvPr id="4" name="Title 3"/>
          <p:cNvSpPr>
            <a:spLocks noGrp="1"/>
          </p:cNvSpPr>
          <p:nvPr>
            <p:ph type="title"/>
          </p:nvPr>
        </p:nvSpPr>
        <p:spPr>
          <a:xfrm>
            <a:off x="838199" y="1877278"/>
            <a:ext cx="10515600" cy="1325563"/>
          </a:xfrm>
        </p:spPr>
        <p:txBody>
          <a:bodyPr>
            <a:normAutofit fontScale="90000"/>
          </a:bodyPr>
          <a:lstStyle/>
          <a:p>
            <a:pPr algn="ctr"/>
            <a:r>
              <a:rPr lang="en-US" sz="9600" u="sng" dirty="0">
                <a:latin typeface="Aharoni" panose="02010803020104030203" pitchFamily="2" charset="-79"/>
                <a:cs typeface="Aharoni" panose="02010803020104030203" pitchFamily="2" charset="-79"/>
              </a:rPr>
              <a:t>4</a:t>
            </a:r>
            <a:r>
              <a:rPr lang="en-US" sz="5400" u="sng" dirty="0" smtClean="0">
                <a:latin typeface="Aharoni" panose="02010803020104030203" pitchFamily="2" charset="-79"/>
                <a:cs typeface="Aharoni" panose="02010803020104030203" pitchFamily="2" charset="-79"/>
              </a:rPr>
              <a:t> SKILLS</a:t>
            </a:r>
            <a:endParaRPr lang="en-US" sz="5400" u="sng" dirty="0">
              <a:latin typeface="Aharoni" panose="02010803020104030203" pitchFamily="2" charset="-79"/>
              <a:cs typeface="Aharoni" panose="02010803020104030203" pitchFamily="2" charset="-79"/>
            </a:endParaRPr>
          </a:p>
        </p:txBody>
      </p:sp>
      <p:sp>
        <p:nvSpPr>
          <p:cNvPr id="6" name="Rectangle 5"/>
          <p:cNvSpPr/>
          <p:nvPr/>
        </p:nvSpPr>
        <p:spPr>
          <a:xfrm>
            <a:off x="3583741" y="6042745"/>
            <a:ext cx="5024517" cy="646331"/>
          </a:xfrm>
          <a:prstGeom prst="rect">
            <a:avLst/>
          </a:prstGeom>
        </p:spPr>
        <p:txBody>
          <a:bodyPr wrap="none">
            <a:spAutoFit/>
          </a:bodyPr>
          <a:lstStyle/>
          <a:p>
            <a:r>
              <a:rPr lang="en-US" dirty="0">
                <a:hlinkClick r:id="rId4"/>
              </a:rPr>
              <a:t>https://</a:t>
            </a:r>
            <a:r>
              <a:rPr lang="en-US" dirty="0" smtClean="0">
                <a:hlinkClick r:id="rId4"/>
              </a:rPr>
              <a:t>www.youtube.com/watch?v=oDDeptNUqZ4</a:t>
            </a:r>
            <a:endParaRPr lang="en-US" dirty="0" smtClean="0"/>
          </a:p>
          <a:p>
            <a:endParaRPr lang="en-US" dirty="0"/>
          </a:p>
        </p:txBody>
      </p:sp>
      <p:sp>
        <p:nvSpPr>
          <p:cNvPr id="7" name="TextBox 6"/>
          <p:cNvSpPr txBox="1"/>
          <p:nvPr/>
        </p:nvSpPr>
        <p:spPr>
          <a:xfrm>
            <a:off x="0" y="4168631"/>
            <a:ext cx="2810193" cy="1077218"/>
          </a:xfrm>
          <a:prstGeom prst="rect">
            <a:avLst/>
          </a:prstGeom>
          <a:noFill/>
        </p:spPr>
        <p:txBody>
          <a:bodyPr wrap="none" rtlCol="0">
            <a:spAutoFit/>
          </a:bodyPr>
          <a:lstStyle/>
          <a:p>
            <a:pPr algn="ctr"/>
            <a:r>
              <a:rPr lang="en-US" sz="3200" dirty="0" smtClean="0"/>
              <a:t>Academic Skills </a:t>
            </a:r>
          </a:p>
          <a:p>
            <a:pPr algn="ctr"/>
            <a:r>
              <a:rPr lang="en-US" sz="3200" dirty="0" smtClean="0"/>
              <a:t>&amp; Knowledge</a:t>
            </a:r>
            <a:endParaRPr lang="en-US" sz="3200" dirty="0"/>
          </a:p>
        </p:txBody>
      </p:sp>
      <p:sp>
        <p:nvSpPr>
          <p:cNvPr id="8" name="TextBox 7"/>
          <p:cNvSpPr txBox="1"/>
          <p:nvPr/>
        </p:nvSpPr>
        <p:spPr>
          <a:xfrm>
            <a:off x="9311895" y="4286989"/>
            <a:ext cx="2532681" cy="1077218"/>
          </a:xfrm>
          <a:prstGeom prst="rect">
            <a:avLst/>
          </a:prstGeom>
          <a:noFill/>
        </p:spPr>
        <p:txBody>
          <a:bodyPr wrap="none" rtlCol="0">
            <a:spAutoFit/>
          </a:bodyPr>
          <a:lstStyle/>
          <a:p>
            <a:pPr algn="ctr"/>
            <a:r>
              <a:rPr lang="en-US" sz="3200" dirty="0" smtClean="0"/>
              <a:t>Employability </a:t>
            </a:r>
          </a:p>
          <a:p>
            <a:pPr algn="ctr"/>
            <a:r>
              <a:rPr lang="en-US" sz="3200" dirty="0" smtClean="0"/>
              <a:t>Skills</a:t>
            </a:r>
            <a:endParaRPr lang="en-US" sz="3200" dirty="0"/>
          </a:p>
        </p:txBody>
      </p:sp>
      <p:sp>
        <p:nvSpPr>
          <p:cNvPr id="9" name="TextBox 8"/>
          <p:cNvSpPr txBox="1"/>
          <p:nvPr/>
        </p:nvSpPr>
        <p:spPr>
          <a:xfrm>
            <a:off x="3495594" y="5245849"/>
            <a:ext cx="1682897" cy="584775"/>
          </a:xfrm>
          <a:prstGeom prst="rect">
            <a:avLst/>
          </a:prstGeom>
          <a:noFill/>
        </p:spPr>
        <p:txBody>
          <a:bodyPr wrap="none" rtlCol="0">
            <a:spAutoFit/>
          </a:bodyPr>
          <a:lstStyle/>
          <a:p>
            <a:r>
              <a:rPr lang="en-US" sz="3200" dirty="0" smtClean="0"/>
              <a:t>Life Skills</a:t>
            </a:r>
            <a:endParaRPr lang="en-US" sz="3200" dirty="0"/>
          </a:p>
        </p:txBody>
      </p:sp>
      <p:sp>
        <p:nvSpPr>
          <p:cNvPr id="10" name="TextBox 9"/>
          <p:cNvSpPr txBox="1"/>
          <p:nvPr/>
        </p:nvSpPr>
        <p:spPr>
          <a:xfrm>
            <a:off x="6598495" y="5180557"/>
            <a:ext cx="2626232" cy="584775"/>
          </a:xfrm>
          <a:prstGeom prst="rect">
            <a:avLst/>
          </a:prstGeom>
          <a:noFill/>
        </p:spPr>
        <p:txBody>
          <a:bodyPr wrap="none" rtlCol="0">
            <a:spAutoFit/>
          </a:bodyPr>
          <a:lstStyle/>
          <a:p>
            <a:r>
              <a:rPr lang="en-US" sz="3200" dirty="0" smtClean="0"/>
              <a:t>Technical Skills</a:t>
            </a:r>
            <a:endParaRPr lang="en-US" sz="3200"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542" y="2301166"/>
            <a:ext cx="1777637" cy="1867465"/>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4102" y="2415204"/>
            <a:ext cx="2208265" cy="1787395"/>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23820" y="3423369"/>
            <a:ext cx="2747107" cy="1718852"/>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1568" y="3414962"/>
            <a:ext cx="2753159" cy="1722119"/>
          </a:xfrm>
          <a:prstGeom prst="rect">
            <a:avLst/>
          </a:prstGeom>
        </p:spPr>
      </p:pic>
    </p:spTree>
    <p:extLst>
      <p:ext uri="{BB962C8B-B14F-4D97-AF65-F5344CB8AC3E}">
        <p14:creationId xmlns:p14="http://schemas.microsoft.com/office/powerpoint/2010/main" val="27894517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011" y="1831945"/>
            <a:ext cx="4798807" cy="2398309"/>
          </a:xfrm>
          <a:prstGeom prst="rect">
            <a:avLst/>
          </a:prstGeom>
        </p:spPr>
      </p:pic>
      <p:sp>
        <p:nvSpPr>
          <p:cNvPr id="7" name="Title 6"/>
          <p:cNvSpPr>
            <a:spLocks noGrp="1"/>
          </p:cNvSpPr>
          <p:nvPr>
            <p:ph type="title"/>
          </p:nvPr>
        </p:nvSpPr>
        <p:spPr/>
        <p:txBody>
          <a:bodyPr>
            <a:normAutofit/>
          </a:bodyPr>
          <a:lstStyle/>
          <a:p>
            <a:pPr algn="ctr"/>
            <a:r>
              <a:rPr lang="en-US" sz="6600" b="1" dirty="0" smtClean="0">
                <a:latin typeface="Bodoni MT Black" panose="02070A03080606020203" pitchFamily="18" charset="0"/>
              </a:rPr>
              <a:t>College Credits at NTCC</a:t>
            </a:r>
            <a:endParaRPr lang="en-US" sz="6600" b="1" dirty="0">
              <a:latin typeface="Bodoni MT Black" panose="02070A03080606020203"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3654" y="1831945"/>
            <a:ext cx="5278766" cy="2322657"/>
          </a:xfrm>
          <a:prstGeom prst="rect">
            <a:avLst/>
          </a:prstGeom>
        </p:spPr>
      </p:pic>
      <p:pic>
        <p:nvPicPr>
          <p:cNvPr id="10" name="Picture 4" descr="Penn State Univers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2954" y="3633656"/>
            <a:ext cx="8661400" cy="40077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223654" y="5835960"/>
            <a:ext cx="2097626" cy="523220"/>
          </a:xfrm>
          <a:prstGeom prst="rect">
            <a:avLst/>
          </a:prstGeom>
        </p:spPr>
        <p:txBody>
          <a:bodyPr wrap="none">
            <a:spAutoFit/>
          </a:bodyPr>
          <a:lstStyle/>
          <a:p>
            <a:r>
              <a:rPr lang="en-US" sz="2800" b="1" dirty="0">
                <a:solidFill>
                  <a:schemeClr val="bg1"/>
                </a:solidFill>
              </a:rPr>
              <a:t>Wilkes-Barre</a:t>
            </a:r>
            <a:endParaRPr lang="en-US" sz="2800" dirty="0"/>
          </a:p>
        </p:txBody>
      </p:sp>
    </p:spTree>
    <p:extLst>
      <p:ext uri="{BB962C8B-B14F-4D97-AF65-F5344CB8AC3E}">
        <p14:creationId xmlns:p14="http://schemas.microsoft.com/office/powerpoint/2010/main" val="26368960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8800" b="1" dirty="0" smtClean="0">
                <a:latin typeface="Arial Black" panose="020B0A04020102020204" pitchFamily="34" charset="0"/>
                <a:cs typeface="Aharoni" panose="02010803020104030203" pitchFamily="2" charset="-79"/>
              </a:rPr>
              <a:t>Penn College NOW</a:t>
            </a:r>
            <a:r>
              <a:rPr lang="en-US" dirty="0" smtClean="0"/>
              <a:t/>
            </a:r>
            <a:br>
              <a:rPr lang="en-US" dirty="0" smtClean="0"/>
            </a:br>
            <a:r>
              <a:rPr lang="en-US" b="1" dirty="0" smtClean="0"/>
              <a:t>Dual/Concurrent Enrollment</a:t>
            </a:r>
            <a:endParaRPr lang="en-US" b="1" dirty="0"/>
          </a:p>
        </p:txBody>
      </p:sp>
      <p:sp>
        <p:nvSpPr>
          <p:cNvPr id="3" name="Content Placeholder 2"/>
          <p:cNvSpPr>
            <a:spLocks noGrp="1"/>
          </p:cNvSpPr>
          <p:nvPr>
            <p:ph sz="half" idx="1"/>
          </p:nvPr>
        </p:nvSpPr>
        <p:spPr>
          <a:xfrm>
            <a:off x="406400" y="2057401"/>
            <a:ext cx="11404600" cy="4119562"/>
          </a:xfrm>
        </p:spPr>
        <p:txBody>
          <a:bodyPr>
            <a:normAutofit/>
          </a:bodyPr>
          <a:lstStyle/>
          <a:p>
            <a:pPr marL="0" indent="0" algn="ctr">
              <a:buNone/>
            </a:pPr>
            <a:r>
              <a:rPr lang="en-US" sz="3200" b="1" dirty="0" smtClean="0">
                <a:solidFill>
                  <a:schemeClr val="bg1"/>
                </a:solidFill>
                <a:latin typeface="Arial Black" panose="020B0A04020102020204" pitchFamily="34" charset="0"/>
              </a:rPr>
              <a:t>Offered in 6 NTCC Programs of Study</a:t>
            </a:r>
          </a:p>
          <a:p>
            <a:pPr marL="0" indent="0" algn="ctr">
              <a:buNone/>
            </a:pPr>
            <a:r>
              <a:rPr lang="en-US" b="1" dirty="0" smtClean="0">
                <a:solidFill>
                  <a:schemeClr val="bg1"/>
                </a:solidFill>
                <a:latin typeface="Arial Black" panose="020B0A04020102020204" pitchFamily="34" charset="0"/>
              </a:rPr>
              <a:t>Food Production, Pre-Nursing, Machine Tool Technology, Building Construction, Diesel Mechanics, Welding</a:t>
            </a:r>
          </a:p>
          <a:p>
            <a:pPr marL="0" indent="0">
              <a:buNone/>
            </a:pPr>
            <a:endParaRPr lang="en-US" sz="6000" b="1" dirty="0" smtClean="0">
              <a:latin typeface="Arial Black" panose="020B0A04020102020204" pitchFamily="34" charset="0"/>
            </a:endParaRPr>
          </a:p>
          <a:p>
            <a:pPr marL="0" indent="0">
              <a:buNone/>
            </a:pPr>
            <a:endParaRPr lang="en-US" sz="6000" b="1" dirty="0">
              <a:latin typeface="Arial Black" panose="020B0A04020102020204" pitchFamily="34" charset="0"/>
            </a:endParaRPr>
          </a:p>
        </p:txBody>
      </p:sp>
      <p:sp>
        <p:nvSpPr>
          <p:cNvPr id="6" name="TextBox 5"/>
          <p:cNvSpPr txBox="1"/>
          <p:nvPr/>
        </p:nvSpPr>
        <p:spPr>
          <a:xfrm>
            <a:off x="127000" y="3458132"/>
            <a:ext cx="11950700" cy="3139321"/>
          </a:xfrm>
          <a:prstGeom prst="rect">
            <a:avLst/>
          </a:prstGeom>
          <a:noFill/>
        </p:spPr>
        <p:txBody>
          <a:bodyPr wrap="square" rtlCol="0">
            <a:spAutoFit/>
          </a:bodyPr>
          <a:lstStyle/>
          <a:p>
            <a:pPr algn="ctr"/>
            <a:r>
              <a:rPr lang="en-US" sz="4000" dirty="0" smtClean="0">
                <a:latin typeface="Arial Black" panose="020B0A04020102020204" pitchFamily="34" charset="0"/>
              </a:rPr>
              <a:t>2017 &amp; 2018: 448 </a:t>
            </a:r>
            <a:r>
              <a:rPr lang="en-US" sz="4000" dirty="0">
                <a:latin typeface="Arial Black" panose="020B0A04020102020204" pitchFamily="34" charset="0"/>
              </a:rPr>
              <a:t>Penn College </a:t>
            </a:r>
            <a:r>
              <a:rPr lang="en-US" sz="4000" dirty="0" smtClean="0">
                <a:latin typeface="Arial Black" panose="020B0A04020102020204" pitchFamily="34" charset="0"/>
              </a:rPr>
              <a:t>credits earned</a:t>
            </a:r>
            <a:r>
              <a:rPr lang="en-US" sz="4000" dirty="0">
                <a:latin typeface="Arial Black" panose="020B0A04020102020204" pitchFamily="34" charset="0"/>
              </a:rPr>
              <a:t> </a:t>
            </a:r>
            <a:r>
              <a:rPr lang="en-US" sz="4000" dirty="0" smtClean="0">
                <a:latin typeface="Arial Black" panose="020B0A04020102020204" pitchFamily="34" charset="0"/>
              </a:rPr>
              <a:t>at </a:t>
            </a:r>
            <a:r>
              <a:rPr lang="en-US" sz="4000" b="1" u="sng" dirty="0" smtClean="0">
                <a:latin typeface="Arial Black" panose="020B0A04020102020204" pitchFamily="34" charset="0"/>
              </a:rPr>
              <a:t>NO COST</a:t>
            </a:r>
            <a:r>
              <a:rPr lang="en-US" sz="4000" b="1" dirty="0" smtClean="0">
                <a:latin typeface="Arial Black" panose="020B0A04020102020204" pitchFamily="34" charset="0"/>
              </a:rPr>
              <a:t> </a:t>
            </a:r>
            <a:r>
              <a:rPr lang="en-US" sz="4000" dirty="0" smtClean="0">
                <a:latin typeface="Arial Black" panose="020B0A04020102020204" pitchFamily="34" charset="0"/>
              </a:rPr>
              <a:t>to students</a:t>
            </a:r>
          </a:p>
          <a:p>
            <a:pPr algn="ctr"/>
            <a:endParaRPr lang="en-US" sz="4000" dirty="0">
              <a:latin typeface="Arial Black" panose="020B0A04020102020204" pitchFamily="34" charset="0"/>
            </a:endParaRPr>
          </a:p>
          <a:p>
            <a:pPr algn="ctr"/>
            <a:r>
              <a:rPr lang="en-US" sz="4000" dirty="0">
                <a:latin typeface="Arial Black" panose="020B0A04020102020204" pitchFamily="34" charset="0"/>
              </a:rPr>
              <a:t>Families </a:t>
            </a:r>
            <a:r>
              <a:rPr lang="en-US" sz="4000" u="sng" dirty="0" smtClean="0">
                <a:latin typeface="Arial Black" panose="020B0A04020102020204" pitchFamily="34" charset="0"/>
              </a:rPr>
              <a:t>SAVED </a:t>
            </a:r>
            <a:r>
              <a:rPr lang="en-US" sz="6000" u="sng" dirty="0" smtClean="0">
                <a:solidFill>
                  <a:srgbClr val="FFC000"/>
                </a:solidFill>
                <a:effectLst>
                  <a:outerShdw blurRad="38100" dist="38100" dir="2700000" algn="tl">
                    <a:srgbClr val="000000">
                      <a:alpha val="43137"/>
                    </a:srgbClr>
                  </a:outerShdw>
                </a:effectLst>
                <a:latin typeface="Arial Black" panose="020B0A04020102020204" pitchFamily="34" charset="0"/>
              </a:rPr>
              <a:t>$242,063</a:t>
            </a:r>
            <a:r>
              <a:rPr lang="en-US" sz="6000" dirty="0" smtClean="0">
                <a:effectLst>
                  <a:outerShdw blurRad="38100" dist="38100" dir="2700000" algn="tl">
                    <a:srgbClr val="000000">
                      <a:alpha val="43137"/>
                    </a:srgbClr>
                  </a:outerShdw>
                </a:effectLst>
                <a:latin typeface="Arial Black" panose="020B0A04020102020204" pitchFamily="34" charset="0"/>
              </a:rPr>
              <a:t> </a:t>
            </a:r>
            <a:r>
              <a:rPr lang="en-US" sz="4000" dirty="0">
                <a:latin typeface="Arial Black" panose="020B0A04020102020204" pitchFamily="34" charset="0"/>
              </a:rPr>
              <a:t>in tuition</a:t>
            </a:r>
          </a:p>
          <a:p>
            <a:endParaRPr lang="en-US" dirty="0"/>
          </a:p>
        </p:txBody>
      </p:sp>
    </p:spTree>
    <p:extLst>
      <p:ext uri="{BB962C8B-B14F-4D97-AF65-F5344CB8AC3E}">
        <p14:creationId xmlns:p14="http://schemas.microsoft.com/office/powerpoint/2010/main" val="24412515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41450" y="186266"/>
            <a:ext cx="9175750" cy="6512983"/>
          </a:xfrm>
          <a:prstGeom prst="rect">
            <a:avLst/>
          </a:prstGeom>
        </p:spPr>
      </p:pic>
    </p:spTree>
    <p:extLst>
      <p:ext uri="{BB962C8B-B14F-4D97-AF65-F5344CB8AC3E}">
        <p14:creationId xmlns:p14="http://schemas.microsoft.com/office/powerpoint/2010/main" val="2595831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351" y="3175124"/>
            <a:ext cx="7170168" cy="4616648"/>
          </a:xfrm>
          <a:prstGeom prst="rect">
            <a:avLst/>
          </a:prstGeom>
          <a:noFill/>
        </p:spPr>
        <p:txBody>
          <a:bodyPr wrap="none" lIns="91440" tIns="45720" rIns="91440" bIns="45720">
            <a:spAutoFit/>
          </a:bodyPr>
          <a:lstStyle/>
          <a:p>
            <a:pPr algn="ctr"/>
            <a:r>
              <a:rPr lang="en-US" sz="4400" b="1" dirty="0" smtClean="0">
                <a:ln w="38100">
                  <a:solidFill>
                    <a:schemeClr val="bg2"/>
                  </a:solidFill>
                  <a:prstDash val="solid"/>
                </a:ln>
                <a:solidFill>
                  <a:schemeClr val="tx1">
                    <a:lumMod val="85000"/>
                    <a:lumOff val="15000"/>
                  </a:schemeClr>
                </a:solidFill>
                <a:effectLst>
                  <a:outerShdw dist="38100" dir="2700000" algn="bl" rotWithShape="0">
                    <a:schemeClr val="accent5"/>
                  </a:outerShdw>
                </a:effectLst>
              </a:rPr>
              <a:t>Dual/Concurrent Enrollment</a:t>
            </a:r>
          </a:p>
          <a:p>
            <a:pPr algn="ctr"/>
            <a:r>
              <a:rPr lang="en-US" sz="7200" b="1" dirty="0" smtClean="0">
                <a:ln w="38100">
                  <a:solidFill>
                    <a:schemeClr val="bg2"/>
                  </a:solidFill>
                  <a:prstDash val="solid"/>
                </a:ln>
                <a:solidFill>
                  <a:schemeClr val="tx1">
                    <a:lumMod val="85000"/>
                    <a:lumOff val="15000"/>
                  </a:schemeClr>
                </a:solidFill>
                <a:effectLst>
                  <a:outerShdw dist="38100" dir="2700000" algn="bl" rotWithShape="0">
                    <a:schemeClr val="accent5"/>
                  </a:outerShdw>
                </a:effectLst>
              </a:rPr>
              <a:t>IST Certificate</a:t>
            </a:r>
          </a:p>
          <a:p>
            <a:pPr algn="ctr"/>
            <a:r>
              <a:rPr lang="en-US" sz="4400" b="1" dirty="0" smtClean="0">
                <a:ln w="38100">
                  <a:solidFill>
                    <a:schemeClr val="bg2"/>
                  </a:solidFill>
                  <a:prstDash val="solid"/>
                </a:ln>
                <a:solidFill>
                  <a:schemeClr val="tx1">
                    <a:lumMod val="85000"/>
                    <a:lumOff val="15000"/>
                  </a:schemeClr>
                </a:solidFill>
                <a:effectLst>
                  <a:outerShdw dist="38100" dir="2700000" algn="bl" rotWithShape="0">
                    <a:schemeClr val="accent5"/>
                  </a:outerShdw>
                </a:effectLst>
              </a:rPr>
              <a:t>(Information Technology)</a:t>
            </a:r>
          </a:p>
          <a:p>
            <a:pPr algn="ctr"/>
            <a:r>
              <a:rPr lang="en-US" sz="5400" b="1" dirty="0" smtClean="0">
                <a:ln w="38100">
                  <a:solidFill>
                    <a:schemeClr val="bg2"/>
                  </a:solidFill>
                  <a:prstDash val="solid"/>
                </a:ln>
                <a:solidFill>
                  <a:srgbClr val="FFC000"/>
                </a:solidFill>
                <a:effectLst>
                  <a:outerShdw dist="38100" dir="2700000" algn="bl" rotWithShape="0">
                    <a:schemeClr val="accent5"/>
                  </a:outerShdw>
                </a:effectLst>
              </a:rPr>
              <a:t>12 credits----$100/credit</a:t>
            </a:r>
          </a:p>
          <a:p>
            <a:pPr algn="ctr"/>
            <a:endParaRPr lang="en-US" sz="8000" b="1" dirty="0">
              <a:ln w="38100">
                <a:solidFill>
                  <a:schemeClr val="bg2"/>
                </a:solidFill>
                <a:prstDash val="solid"/>
              </a:ln>
              <a:solidFill>
                <a:schemeClr val="tx1">
                  <a:lumMod val="85000"/>
                  <a:lumOff val="15000"/>
                </a:schemeClr>
              </a:solidFill>
              <a:effectLst>
                <a:outerShdw dist="38100" dir="2700000" algn="bl" rotWithShape="0">
                  <a:schemeClr val="accent5"/>
                </a:outerShdw>
              </a:effectLst>
            </a:endParaRPr>
          </a:p>
        </p:txBody>
      </p:sp>
      <p:pic>
        <p:nvPicPr>
          <p:cNvPr id="1028" name="Picture 4" descr="Penn State Univer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8386"/>
            <a:ext cx="5957024" cy="27563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20434" y="2467238"/>
            <a:ext cx="2914003" cy="707886"/>
          </a:xfrm>
          <a:prstGeom prst="rect">
            <a:avLst/>
          </a:prstGeom>
          <a:noFill/>
        </p:spPr>
        <p:txBody>
          <a:bodyPr wrap="none" rtlCol="0">
            <a:spAutoFit/>
          </a:bodyPr>
          <a:lstStyle/>
          <a:p>
            <a:r>
              <a:rPr lang="en-US" sz="4000" b="1" dirty="0" smtClean="0">
                <a:solidFill>
                  <a:schemeClr val="bg1"/>
                </a:solidFill>
              </a:rPr>
              <a:t>Wilkes-Barre</a:t>
            </a:r>
            <a:endParaRPr lang="en-US" sz="4000" b="1" dirty="0">
              <a:solidFill>
                <a:schemeClr val="bg1"/>
              </a:solidFill>
            </a:endParaRPr>
          </a:p>
        </p:txBody>
      </p:sp>
      <p:sp>
        <p:nvSpPr>
          <p:cNvPr id="4" name="Title 3"/>
          <p:cNvSpPr>
            <a:spLocks noGrp="1"/>
          </p:cNvSpPr>
          <p:nvPr>
            <p:ph type="title"/>
          </p:nvPr>
        </p:nvSpPr>
        <p:spPr>
          <a:xfrm>
            <a:off x="838200" y="138881"/>
            <a:ext cx="10515600" cy="1325563"/>
          </a:xfrm>
        </p:spPr>
        <p:txBody>
          <a:bodyPr>
            <a:normAutofit/>
          </a:bodyPr>
          <a:lstStyle/>
          <a:p>
            <a:pPr algn="ctr"/>
            <a:r>
              <a:rPr lang="en-US" sz="6600" b="1" dirty="0" smtClean="0">
                <a:latin typeface="Baskerville Old Face" panose="02020602080505020303" pitchFamily="18" charset="0"/>
              </a:rPr>
              <a:t>Information Technology</a:t>
            </a:r>
            <a:endParaRPr lang="en-US" sz="6600" b="1" dirty="0">
              <a:latin typeface="Baskerville Old Face" panose="02020602080505020303" pitchFamily="18" charset="0"/>
            </a:endParaRPr>
          </a:p>
        </p:txBody>
      </p:sp>
      <p:sp>
        <p:nvSpPr>
          <p:cNvPr id="5" name="TextBox 4"/>
          <p:cNvSpPr txBox="1"/>
          <p:nvPr/>
        </p:nvSpPr>
        <p:spPr>
          <a:xfrm>
            <a:off x="7051250" y="1257955"/>
            <a:ext cx="4176074" cy="707886"/>
          </a:xfrm>
          <a:prstGeom prst="rect">
            <a:avLst/>
          </a:prstGeom>
          <a:noFill/>
        </p:spPr>
        <p:txBody>
          <a:bodyPr wrap="square" rtlCol="0">
            <a:spAutoFit/>
          </a:bodyPr>
          <a:lstStyle/>
          <a:p>
            <a:pPr algn="ctr"/>
            <a:r>
              <a:rPr lang="en-US" sz="4000" b="1" dirty="0" smtClean="0">
                <a:solidFill>
                  <a:srgbClr val="FFCC00"/>
                </a:solidFill>
                <a:latin typeface="Algerian" panose="04020705040A02060702" pitchFamily="82" charset="0"/>
              </a:rPr>
              <a:t>New 2018-2019</a:t>
            </a:r>
            <a:endParaRPr lang="en-US" sz="4000" b="1" dirty="0">
              <a:solidFill>
                <a:srgbClr val="FFCC00"/>
              </a:solidFill>
              <a:latin typeface="Algerian" panose="04020705040A02060702" pitchFamily="82" charset="0"/>
            </a:endParaRPr>
          </a:p>
        </p:txBody>
      </p:sp>
      <p:pic>
        <p:nvPicPr>
          <p:cNvPr id="6" name="Picture 5"/>
          <p:cNvPicPr>
            <a:picLocks noChangeAspect="1"/>
          </p:cNvPicPr>
          <p:nvPr/>
        </p:nvPicPr>
        <p:blipFill>
          <a:blip r:embed="rId4"/>
          <a:stretch>
            <a:fillRect/>
          </a:stretch>
        </p:blipFill>
        <p:spPr>
          <a:xfrm>
            <a:off x="7248952" y="2636888"/>
            <a:ext cx="4619776" cy="3077778"/>
          </a:xfrm>
          <a:prstGeom prst="rect">
            <a:avLst/>
          </a:prstGeom>
        </p:spPr>
      </p:pic>
    </p:spTree>
    <p:extLst>
      <p:ext uri="{BB962C8B-B14F-4D97-AF65-F5344CB8AC3E}">
        <p14:creationId xmlns:p14="http://schemas.microsoft.com/office/powerpoint/2010/main" val="16177186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411424" y="2034534"/>
            <a:ext cx="9132090" cy="4287206"/>
            <a:chOff x="469907" y="2224045"/>
            <a:chExt cx="9132090" cy="4314101"/>
          </a:xfrm>
        </p:grpSpPr>
        <p:sp>
          <p:nvSpPr>
            <p:cNvPr id="34" name="Freeform 33"/>
            <p:cNvSpPr/>
            <p:nvPr/>
          </p:nvSpPr>
          <p:spPr>
            <a:xfrm rot="16200000">
              <a:off x="-1110536" y="4173038"/>
              <a:ext cx="4288307" cy="393987"/>
            </a:xfrm>
            <a:custGeom>
              <a:avLst/>
              <a:gdLst>
                <a:gd name="connsiteX0" fmla="*/ 0 w 4288307"/>
                <a:gd name="connsiteY0" fmla="*/ 0 h 393987"/>
                <a:gd name="connsiteX1" fmla="*/ 4288307 w 4288307"/>
                <a:gd name="connsiteY1" fmla="*/ 0 h 393987"/>
                <a:gd name="connsiteX2" fmla="*/ 4288307 w 4288307"/>
                <a:gd name="connsiteY2" fmla="*/ 393987 h 393987"/>
                <a:gd name="connsiteX3" fmla="*/ 0 w 4288307"/>
                <a:gd name="connsiteY3" fmla="*/ 393987 h 393987"/>
                <a:gd name="connsiteX4" fmla="*/ 0 w 4288307"/>
                <a:gd name="connsiteY4" fmla="*/ 0 h 393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8307" h="393987">
                  <a:moveTo>
                    <a:pt x="0" y="0"/>
                  </a:moveTo>
                  <a:lnTo>
                    <a:pt x="4288307" y="0"/>
                  </a:lnTo>
                  <a:lnTo>
                    <a:pt x="4288307" y="393987"/>
                  </a:lnTo>
                  <a:lnTo>
                    <a:pt x="0" y="3939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347476" bIns="0" numCol="1" spcCol="1270" anchor="t" anchorCtr="0">
              <a:noAutofit/>
            </a:bodyPr>
            <a:lstStyle/>
            <a:p>
              <a:pPr lvl="0" algn="r" defTabSz="1244600">
                <a:lnSpc>
                  <a:spcPct val="90000"/>
                </a:lnSpc>
                <a:spcBef>
                  <a:spcPct val="0"/>
                </a:spcBef>
                <a:spcAft>
                  <a:spcPct val="35000"/>
                </a:spcAft>
              </a:pPr>
              <a:endParaRPr lang="en-US" sz="2800" kern="1200"/>
            </a:p>
          </p:txBody>
        </p:sp>
        <p:sp>
          <p:nvSpPr>
            <p:cNvPr id="35" name="Freeform 34"/>
            <p:cNvSpPr/>
            <p:nvPr/>
          </p:nvSpPr>
          <p:spPr>
            <a:xfrm>
              <a:off x="469907" y="2224046"/>
              <a:ext cx="1962474" cy="4288307"/>
            </a:xfrm>
            <a:custGeom>
              <a:avLst/>
              <a:gdLst>
                <a:gd name="connsiteX0" fmla="*/ 0 w 1962474"/>
                <a:gd name="connsiteY0" fmla="*/ 0 h 4288307"/>
                <a:gd name="connsiteX1" fmla="*/ 1962474 w 1962474"/>
                <a:gd name="connsiteY1" fmla="*/ 0 h 4288307"/>
                <a:gd name="connsiteX2" fmla="*/ 1962474 w 1962474"/>
                <a:gd name="connsiteY2" fmla="*/ 4288307 h 4288307"/>
                <a:gd name="connsiteX3" fmla="*/ 0 w 1962474"/>
                <a:gd name="connsiteY3" fmla="*/ 4288307 h 4288307"/>
                <a:gd name="connsiteX4" fmla="*/ 0 w 1962474"/>
                <a:gd name="connsiteY4" fmla="*/ 0 h 428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474" h="4288307">
                  <a:moveTo>
                    <a:pt x="0" y="0"/>
                  </a:moveTo>
                  <a:lnTo>
                    <a:pt x="1962474" y="0"/>
                  </a:lnTo>
                  <a:lnTo>
                    <a:pt x="1962474" y="4288307"/>
                  </a:lnTo>
                  <a:lnTo>
                    <a:pt x="0" y="4288307"/>
                  </a:lnTo>
                  <a:lnTo>
                    <a:pt x="0" y="0"/>
                  </a:lnTo>
                  <a:close/>
                </a:path>
              </a:pathLst>
            </a:custGeom>
            <a:gradFill>
              <a:gsLst>
                <a:gs pos="0">
                  <a:srgbClr val="FFCC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347475" rIns="170688" bIns="170688"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smtClean="0">
                  <a:solidFill>
                    <a:schemeClr val="accent1">
                      <a:lumMod val="50000"/>
                    </a:schemeClr>
                  </a:solidFill>
                </a:rPr>
                <a:t>Cosmetology</a:t>
              </a:r>
            </a:p>
            <a:p>
              <a:pPr marL="0" lvl="1" algn="l" defTabSz="844550">
                <a:lnSpc>
                  <a:spcPct val="90000"/>
                </a:lnSpc>
                <a:spcBef>
                  <a:spcPct val="0"/>
                </a:spcBef>
                <a:spcAft>
                  <a:spcPct val="15000"/>
                </a:spcAft>
              </a:pPr>
              <a:endParaRPr lang="en-US" sz="1900" b="1" kern="1200" dirty="0" smtClean="0">
                <a:solidFill>
                  <a:schemeClr val="accent1">
                    <a:lumMod val="50000"/>
                  </a:schemeClr>
                </a:solidFill>
              </a:endParaRPr>
            </a:p>
            <a:p>
              <a:pPr marL="0" lvl="1" algn="l" defTabSz="844550">
                <a:lnSpc>
                  <a:spcPct val="90000"/>
                </a:lnSpc>
                <a:spcBef>
                  <a:spcPct val="0"/>
                </a:spcBef>
                <a:spcAft>
                  <a:spcPct val="15000"/>
                </a:spcAft>
              </a:pPr>
              <a:endParaRPr lang="en-US" sz="1900" b="1" kern="1200" dirty="0">
                <a:solidFill>
                  <a:schemeClr val="accent1">
                    <a:lumMod val="50000"/>
                  </a:schemeClr>
                </a:solidFill>
              </a:endParaRPr>
            </a:p>
            <a:p>
              <a:pPr marL="171450" lvl="1" indent="-171450" algn="l" defTabSz="844550">
                <a:lnSpc>
                  <a:spcPct val="90000"/>
                </a:lnSpc>
                <a:spcBef>
                  <a:spcPct val="0"/>
                </a:spcBef>
                <a:spcAft>
                  <a:spcPct val="15000"/>
                </a:spcAft>
                <a:buChar char="••"/>
              </a:pPr>
              <a:r>
                <a:rPr lang="en-US" sz="1900" b="1" kern="1200" dirty="0" smtClean="0">
                  <a:solidFill>
                    <a:schemeClr val="accent1">
                      <a:lumMod val="50000"/>
                    </a:schemeClr>
                  </a:solidFill>
                </a:rPr>
                <a:t>Food Production &amp; Management</a:t>
              </a:r>
            </a:p>
            <a:p>
              <a:pPr marL="0" lvl="1" algn="l" defTabSz="844550">
                <a:lnSpc>
                  <a:spcPct val="90000"/>
                </a:lnSpc>
                <a:spcBef>
                  <a:spcPct val="0"/>
                </a:spcBef>
                <a:spcAft>
                  <a:spcPct val="15000"/>
                </a:spcAft>
              </a:pPr>
              <a:endParaRPr lang="en-US" sz="1900" b="1" kern="1200" dirty="0" smtClean="0">
                <a:solidFill>
                  <a:schemeClr val="accent1">
                    <a:lumMod val="50000"/>
                  </a:schemeClr>
                </a:solidFill>
              </a:endParaRPr>
            </a:p>
            <a:p>
              <a:pPr marL="0" lvl="1" algn="l" defTabSz="844550">
                <a:lnSpc>
                  <a:spcPct val="90000"/>
                </a:lnSpc>
                <a:spcBef>
                  <a:spcPct val="0"/>
                </a:spcBef>
                <a:spcAft>
                  <a:spcPct val="15000"/>
                </a:spcAft>
              </a:pPr>
              <a:endParaRPr lang="en-US" sz="1900" b="1" kern="1200" dirty="0">
                <a:solidFill>
                  <a:schemeClr val="accent1">
                    <a:lumMod val="50000"/>
                  </a:schemeClr>
                </a:solidFill>
              </a:endParaRPr>
            </a:p>
            <a:p>
              <a:pPr marL="171450" lvl="1" indent="-171450" algn="l" defTabSz="844550">
                <a:lnSpc>
                  <a:spcPct val="90000"/>
                </a:lnSpc>
                <a:spcBef>
                  <a:spcPct val="0"/>
                </a:spcBef>
                <a:spcAft>
                  <a:spcPct val="15000"/>
                </a:spcAft>
                <a:buChar char="••"/>
              </a:pPr>
              <a:r>
                <a:rPr lang="en-US" sz="1900" b="1" kern="1200" dirty="0" smtClean="0">
                  <a:solidFill>
                    <a:schemeClr val="accent1">
                      <a:lumMod val="50000"/>
                    </a:schemeClr>
                  </a:solidFill>
                </a:rPr>
                <a:t>Pre-Nursing</a:t>
              </a:r>
              <a:endParaRPr lang="en-US" sz="1900" b="1" kern="1200" dirty="0">
                <a:solidFill>
                  <a:schemeClr val="accent1">
                    <a:lumMod val="50000"/>
                  </a:schemeClr>
                </a:solidFill>
              </a:endParaRPr>
            </a:p>
          </p:txBody>
        </p:sp>
        <p:sp>
          <p:nvSpPr>
            <p:cNvPr id="37" name="Freeform 36"/>
            <p:cNvSpPr/>
            <p:nvPr/>
          </p:nvSpPr>
          <p:spPr>
            <a:xfrm rot="16200000">
              <a:off x="1079528" y="4049996"/>
              <a:ext cx="3160396" cy="393987"/>
            </a:xfrm>
            <a:custGeom>
              <a:avLst/>
              <a:gdLst>
                <a:gd name="connsiteX0" fmla="*/ 0 w 3160396"/>
                <a:gd name="connsiteY0" fmla="*/ 0 h 393987"/>
                <a:gd name="connsiteX1" fmla="*/ 3160396 w 3160396"/>
                <a:gd name="connsiteY1" fmla="*/ 0 h 393987"/>
                <a:gd name="connsiteX2" fmla="*/ 3160396 w 3160396"/>
                <a:gd name="connsiteY2" fmla="*/ 393987 h 393987"/>
                <a:gd name="connsiteX3" fmla="*/ 0 w 3160396"/>
                <a:gd name="connsiteY3" fmla="*/ 393987 h 393987"/>
                <a:gd name="connsiteX4" fmla="*/ 0 w 3160396"/>
                <a:gd name="connsiteY4" fmla="*/ 0 h 393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0396" h="393987">
                  <a:moveTo>
                    <a:pt x="0" y="0"/>
                  </a:moveTo>
                  <a:lnTo>
                    <a:pt x="3160396" y="0"/>
                  </a:lnTo>
                  <a:lnTo>
                    <a:pt x="3160396" y="393987"/>
                  </a:lnTo>
                  <a:lnTo>
                    <a:pt x="0" y="3939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347475" bIns="0" numCol="1" spcCol="1270" anchor="t" anchorCtr="0">
              <a:noAutofit/>
            </a:bodyPr>
            <a:lstStyle/>
            <a:p>
              <a:pPr lvl="0" algn="r" defTabSz="1244600">
                <a:lnSpc>
                  <a:spcPct val="90000"/>
                </a:lnSpc>
                <a:spcBef>
                  <a:spcPct val="0"/>
                </a:spcBef>
                <a:spcAft>
                  <a:spcPct val="35000"/>
                </a:spcAft>
              </a:pPr>
              <a:r>
                <a:rPr lang="en-US" sz="2800" b="1" kern="1200" dirty="0" smtClean="0"/>
                <a:t>Manufacturing</a:t>
              </a:r>
              <a:endParaRPr lang="en-US" sz="2800" b="1" kern="1200" dirty="0"/>
            </a:p>
          </p:txBody>
        </p:sp>
        <p:sp>
          <p:nvSpPr>
            <p:cNvPr id="38" name="Freeform 37"/>
            <p:cNvSpPr/>
            <p:nvPr/>
          </p:nvSpPr>
          <p:spPr>
            <a:xfrm>
              <a:off x="2887070" y="2224045"/>
              <a:ext cx="1962474" cy="4288307"/>
            </a:xfrm>
            <a:custGeom>
              <a:avLst/>
              <a:gdLst>
                <a:gd name="connsiteX0" fmla="*/ 0 w 1962474"/>
                <a:gd name="connsiteY0" fmla="*/ 0 h 4288307"/>
                <a:gd name="connsiteX1" fmla="*/ 1962474 w 1962474"/>
                <a:gd name="connsiteY1" fmla="*/ 0 h 4288307"/>
                <a:gd name="connsiteX2" fmla="*/ 1962474 w 1962474"/>
                <a:gd name="connsiteY2" fmla="*/ 4288307 h 4288307"/>
                <a:gd name="connsiteX3" fmla="*/ 0 w 1962474"/>
                <a:gd name="connsiteY3" fmla="*/ 4288307 h 4288307"/>
                <a:gd name="connsiteX4" fmla="*/ 0 w 1962474"/>
                <a:gd name="connsiteY4" fmla="*/ 0 h 428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474" h="4288307">
                  <a:moveTo>
                    <a:pt x="0" y="0"/>
                  </a:moveTo>
                  <a:lnTo>
                    <a:pt x="1962474" y="0"/>
                  </a:lnTo>
                  <a:lnTo>
                    <a:pt x="1962474" y="4288307"/>
                  </a:lnTo>
                  <a:lnTo>
                    <a:pt x="0" y="4288307"/>
                  </a:lnTo>
                  <a:lnTo>
                    <a:pt x="0" y="0"/>
                  </a:lnTo>
                  <a:close/>
                </a:path>
              </a:pathLst>
            </a:custGeom>
            <a:gradFill>
              <a:gsLst>
                <a:gs pos="0">
                  <a:srgbClr val="FFCC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347475" rIns="170688" bIns="170688"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smtClean="0">
                  <a:solidFill>
                    <a:schemeClr val="tx2"/>
                  </a:solidFill>
                </a:rPr>
                <a:t>Machine Tool Technology</a:t>
              </a:r>
            </a:p>
            <a:p>
              <a:pPr marL="0" lvl="1" algn="l" defTabSz="844550">
                <a:lnSpc>
                  <a:spcPct val="90000"/>
                </a:lnSpc>
                <a:spcBef>
                  <a:spcPct val="0"/>
                </a:spcBef>
                <a:spcAft>
                  <a:spcPct val="15000"/>
                </a:spcAft>
              </a:pPr>
              <a:endParaRPr lang="en-US" sz="1900" b="1" kern="1200" dirty="0" smtClean="0">
                <a:solidFill>
                  <a:schemeClr val="tx2"/>
                </a:solidFill>
              </a:endParaRPr>
            </a:p>
            <a:p>
              <a:pPr marL="0" lvl="1" algn="l" defTabSz="844550">
                <a:lnSpc>
                  <a:spcPct val="90000"/>
                </a:lnSpc>
                <a:spcBef>
                  <a:spcPct val="0"/>
                </a:spcBef>
                <a:spcAft>
                  <a:spcPct val="15000"/>
                </a:spcAft>
              </a:pPr>
              <a:endParaRPr lang="en-US" sz="1900" b="1" kern="1200" dirty="0">
                <a:solidFill>
                  <a:schemeClr val="tx2"/>
                </a:solidFill>
              </a:endParaRPr>
            </a:p>
            <a:p>
              <a:pPr marL="171450" lvl="1" indent="-171450" algn="l" defTabSz="844550">
                <a:lnSpc>
                  <a:spcPct val="90000"/>
                </a:lnSpc>
                <a:spcBef>
                  <a:spcPct val="0"/>
                </a:spcBef>
                <a:spcAft>
                  <a:spcPct val="15000"/>
                </a:spcAft>
                <a:buChar char="••"/>
              </a:pPr>
              <a:r>
                <a:rPr lang="en-US" sz="1900" b="1" kern="1200" dirty="0" smtClean="0">
                  <a:solidFill>
                    <a:schemeClr val="tx2"/>
                  </a:solidFill>
                </a:rPr>
                <a:t>Welding</a:t>
              </a:r>
              <a:endParaRPr lang="en-US" sz="1900" b="1" kern="1200" dirty="0">
                <a:solidFill>
                  <a:schemeClr val="tx2"/>
                </a:solidFill>
              </a:endParaRPr>
            </a:p>
          </p:txBody>
        </p:sp>
        <p:sp>
          <p:nvSpPr>
            <p:cNvPr id="40" name="Freeform 39"/>
            <p:cNvSpPr/>
            <p:nvPr/>
          </p:nvSpPr>
          <p:spPr>
            <a:xfrm rot="16200000">
              <a:off x="4024550" y="4049995"/>
              <a:ext cx="2074554" cy="393987"/>
            </a:xfrm>
            <a:custGeom>
              <a:avLst/>
              <a:gdLst>
                <a:gd name="connsiteX0" fmla="*/ 0 w 2074554"/>
                <a:gd name="connsiteY0" fmla="*/ 0 h 393987"/>
                <a:gd name="connsiteX1" fmla="*/ 2074554 w 2074554"/>
                <a:gd name="connsiteY1" fmla="*/ 0 h 393987"/>
                <a:gd name="connsiteX2" fmla="*/ 2074554 w 2074554"/>
                <a:gd name="connsiteY2" fmla="*/ 393987 h 393987"/>
                <a:gd name="connsiteX3" fmla="*/ 0 w 2074554"/>
                <a:gd name="connsiteY3" fmla="*/ 393987 h 393987"/>
                <a:gd name="connsiteX4" fmla="*/ 0 w 2074554"/>
                <a:gd name="connsiteY4" fmla="*/ 0 h 393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554" h="393987">
                  <a:moveTo>
                    <a:pt x="0" y="0"/>
                  </a:moveTo>
                  <a:lnTo>
                    <a:pt x="2074554" y="0"/>
                  </a:lnTo>
                  <a:lnTo>
                    <a:pt x="2074554" y="393987"/>
                  </a:lnTo>
                  <a:lnTo>
                    <a:pt x="0" y="3939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347475" bIns="0" numCol="1" spcCol="1270" anchor="t" anchorCtr="0">
              <a:noAutofit/>
            </a:bodyPr>
            <a:lstStyle/>
            <a:p>
              <a:pPr lvl="0" algn="r" defTabSz="1244600">
                <a:lnSpc>
                  <a:spcPct val="90000"/>
                </a:lnSpc>
                <a:spcBef>
                  <a:spcPct val="0"/>
                </a:spcBef>
                <a:spcAft>
                  <a:spcPct val="35000"/>
                </a:spcAft>
              </a:pPr>
              <a:r>
                <a:rPr lang="en-US" sz="2800" b="1" kern="1200" dirty="0" smtClean="0"/>
                <a:t>Trades</a:t>
              </a:r>
              <a:endParaRPr lang="en-US" sz="2800" b="1" kern="1200" dirty="0"/>
            </a:p>
          </p:txBody>
        </p:sp>
        <p:sp>
          <p:nvSpPr>
            <p:cNvPr id="41" name="Freeform 40"/>
            <p:cNvSpPr/>
            <p:nvPr/>
          </p:nvSpPr>
          <p:spPr>
            <a:xfrm>
              <a:off x="5222360" y="2249839"/>
              <a:ext cx="1962474" cy="4288307"/>
            </a:xfrm>
            <a:custGeom>
              <a:avLst/>
              <a:gdLst>
                <a:gd name="connsiteX0" fmla="*/ 0 w 1962474"/>
                <a:gd name="connsiteY0" fmla="*/ 0 h 4288307"/>
                <a:gd name="connsiteX1" fmla="*/ 1962474 w 1962474"/>
                <a:gd name="connsiteY1" fmla="*/ 0 h 4288307"/>
                <a:gd name="connsiteX2" fmla="*/ 1962474 w 1962474"/>
                <a:gd name="connsiteY2" fmla="*/ 4288307 h 4288307"/>
                <a:gd name="connsiteX3" fmla="*/ 0 w 1962474"/>
                <a:gd name="connsiteY3" fmla="*/ 4288307 h 4288307"/>
                <a:gd name="connsiteX4" fmla="*/ 0 w 1962474"/>
                <a:gd name="connsiteY4" fmla="*/ 0 h 428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474" h="4288307">
                  <a:moveTo>
                    <a:pt x="0" y="0"/>
                  </a:moveTo>
                  <a:lnTo>
                    <a:pt x="1962474" y="0"/>
                  </a:lnTo>
                  <a:lnTo>
                    <a:pt x="1962474" y="4288307"/>
                  </a:lnTo>
                  <a:lnTo>
                    <a:pt x="0" y="4288307"/>
                  </a:lnTo>
                  <a:lnTo>
                    <a:pt x="0" y="0"/>
                  </a:lnTo>
                  <a:close/>
                </a:path>
              </a:pathLst>
            </a:custGeom>
            <a:gradFill>
              <a:gsLst>
                <a:gs pos="0">
                  <a:srgbClr val="FFCC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347475" rIns="170688" bIns="170688"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smtClean="0">
                  <a:solidFill>
                    <a:schemeClr val="tx2"/>
                  </a:solidFill>
                </a:rPr>
                <a:t>Building Construction</a:t>
              </a:r>
            </a:p>
            <a:p>
              <a:pPr marL="0" lvl="1" algn="l" defTabSz="844550">
                <a:lnSpc>
                  <a:spcPct val="90000"/>
                </a:lnSpc>
                <a:spcBef>
                  <a:spcPct val="0"/>
                </a:spcBef>
                <a:spcAft>
                  <a:spcPct val="15000"/>
                </a:spcAft>
              </a:pPr>
              <a:endParaRPr lang="en-US" sz="1900" b="1" kern="1200" dirty="0" smtClean="0">
                <a:solidFill>
                  <a:schemeClr val="tx2"/>
                </a:solidFill>
              </a:endParaRPr>
            </a:p>
            <a:p>
              <a:pPr marL="0" lvl="1" algn="l" defTabSz="844550">
                <a:lnSpc>
                  <a:spcPct val="90000"/>
                </a:lnSpc>
                <a:spcBef>
                  <a:spcPct val="0"/>
                </a:spcBef>
                <a:spcAft>
                  <a:spcPct val="15000"/>
                </a:spcAft>
              </a:pPr>
              <a:endParaRPr lang="en-US" sz="1900" b="1" kern="1200" dirty="0">
                <a:solidFill>
                  <a:schemeClr val="tx2"/>
                </a:solidFill>
              </a:endParaRPr>
            </a:p>
            <a:p>
              <a:pPr marL="171450" lvl="1" indent="-171450" algn="l" defTabSz="844550">
                <a:lnSpc>
                  <a:spcPct val="90000"/>
                </a:lnSpc>
                <a:spcBef>
                  <a:spcPct val="0"/>
                </a:spcBef>
                <a:spcAft>
                  <a:spcPct val="15000"/>
                </a:spcAft>
                <a:buChar char="••"/>
              </a:pPr>
              <a:r>
                <a:rPr lang="en-US" sz="1900" b="1" kern="1200" dirty="0" smtClean="0">
                  <a:solidFill>
                    <a:schemeClr val="tx2"/>
                  </a:solidFill>
                </a:rPr>
                <a:t>Mechanical Trades (HVAC, Plumbing, Electrical)</a:t>
              </a:r>
              <a:endParaRPr lang="en-US" sz="1900" b="1" kern="1200" dirty="0">
                <a:solidFill>
                  <a:schemeClr val="tx2"/>
                </a:solidFill>
              </a:endParaRPr>
            </a:p>
            <a:p>
              <a:pPr marL="171450" lvl="1" indent="-171450" algn="l" defTabSz="844550">
                <a:lnSpc>
                  <a:spcPct val="90000"/>
                </a:lnSpc>
                <a:spcBef>
                  <a:spcPct val="0"/>
                </a:spcBef>
                <a:spcAft>
                  <a:spcPct val="15000"/>
                </a:spcAft>
                <a:buChar char="••"/>
              </a:pPr>
              <a:endParaRPr lang="en-US" sz="1900" kern="1200" dirty="0"/>
            </a:p>
          </p:txBody>
        </p:sp>
        <p:sp>
          <p:nvSpPr>
            <p:cNvPr id="43" name="Freeform 42"/>
            <p:cNvSpPr/>
            <p:nvPr/>
          </p:nvSpPr>
          <p:spPr>
            <a:xfrm rot="16200000">
              <a:off x="5932424" y="4049994"/>
              <a:ext cx="3020213" cy="393987"/>
            </a:xfrm>
            <a:custGeom>
              <a:avLst/>
              <a:gdLst>
                <a:gd name="connsiteX0" fmla="*/ 0 w 3011806"/>
                <a:gd name="connsiteY0" fmla="*/ 0 h 393987"/>
                <a:gd name="connsiteX1" fmla="*/ 3011806 w 3011806"/>
                <a:gd name="connsiteY1" fmla="*/ 0 h 393987"/>
                <a:gd name="connsiteX2" fmla="*/ 3011806 w 3011806"/>
                <a:gd name="connsiteY2" fmla="*/ 393987 h 393987"/>
                <a:gd name="connsiteX3" fmla="*/ 0 w 3011806"/>
                <a:gd name="connsiteY3" fmla="*/ 393987 h 393987"/>
                <a:gd name="connsiteX4" fmla="*/ 0 w 3011806"/>
                <a:gd name="connsiteY4" fmla="*/ 0 h 393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06" h="393987">
                  <a:moveTo>
                    <a:pt x="0" y="0"/>
                  </a:moveTo>
                  <a:lnTo>
                    <a:pt x="3011806" y="0"/>
                  </a:lnTo>
                  <a:lnTo>
                    <a:pt x="3011806" y="393987"/>
                  </a:lnTo>
                  <a:lnTo>
                    <a:pt x="0" y="3939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347475" bIns="0" numCol="1" spcCol="1270" anchor="t" anchorCtr="0">
              <a:noAutofit/>
            </a:bodyPr>
            <a:lstStyle/>
            <a:p>
              <a:pPr lvl="0" algn="r" defTabSz="1244600">
                <a:lnSpc>
                  <a:spcPct val="90000"/>
                </a:lnSpc>
                <a:spcBef>
                  <a:spcPct val="0"/>
                </a:spcBef>
                <a:spcAft>
                  <a:spcPct val="35000"/>
                </a:spcAft>
              </a:pPr>
              <a:r>
                <a:rPr lang="en-US" sz="2800" b="1" kern="1200" dirty="0" smtClean="0"/>
                <a:t>Transportation</a:t>
              </a:r>
              <a:endParaRPr lang="en-US" sz="2800" b="1" kern="1200" dirty="0"/>
            </a:p>
          </p:txBody>
        </p:sp>
        <p:sp>
          <p:nvSpPr>
            <p:cNvPr id="44" name="Freeform 43"/>
            <p:cNvSpPr/>
            <p:nvPr/>
          </p:nvSpPr>
          <p:spPr>
            <a:xfrm>
              <a:off x="7639523" y="2249839"/>
              <a:ext cx="1962474" cy="4288307"/>
            </a:xfrm>
            <a:custGeom>
              <a:avLst/>
              <a:gdLst>
                <a:gd name="connsiteX0" fmla="*/ 0 w 1962474"/>
                <a:gd name="connsiteY0" fmla="*/ 0 h 4288307"/>
                <a:gd name="connsiteX1" fmla="*/ 1962474 w 1962474"/>
                <a:gd name="connsiteY1" fmla="*/ 0 h 4288307"/>
                <a:gd name="connsiteX2" fmla="*/ 1962474 w 1962474"/>
                <a:gd name="connsiteY2" fmla="*/ 4288307 h 4288307"/>
                <a:gd name="connsiteX3" fmla="*/ 0 w 1962474"/>
                <a:gd name="connsiteY3" fmla="*/ 4288307 h 4288307"/>
                <a:gd name="connsiteX4" fmla="*/ 0 w 1962474"/>
                <a:gd name="connsiteY4" fmla="*/ 0 h 428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474" h="4288307">
                  <a:moveTo>
                    <a:pt x="0" y="0"/>
                  </a:moveTo>
                  <a:lnTo>
                    <a:pt x="1962474" y="0"/>
                  </a:lnTo>
                  <a:lnTo>
                    <a:pt x="1962474" y="4288307"/>
                  </a:lnTo>
                  <a:lnTo>
                    <a:pt x="0" y="4288307"/>
                  </a:lnTo>
                  <a:lnTo>
                    <a:pt x="0" y="0"/>
                  </a:lnTo>
                  <a:close/>
                </a:path>
              </a:pathLst>
            </a:custGeom>
            <a:gradFill>
              <a:gsLst>
                <a:gs pos="0">
                  <a:srgbClr val="FFCC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347475" rIns="170688" bIns="170688"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smtClean="0">
                  <a:solidFill>
                    <a:schemeClr val="tx2"/>
                  </a:solidFill>
                </a:rPr>
                <a:t>Automotive Mechanics Technology</a:t>
              </a:r>
            </a:p>
            <a:p>
              <a:pPr marL="0" lvl="1" algn="l" defTabSz="844550">
                <a:lnSpc>
                  <a:spcPct val="90000"/>
                </a:lnSpc>
                <a:spcBef>
                  <a:spcPct val="0"/>
                </a:spcBef>
                <a:spcAft>
                  <a:spcPct val="15000"/>
                </a:spcAft>
              </a:pPr>
              <a:endParaRPr lang="en-US" sz="1900" b="1" kern="1200" dirty="0" smtClean="0">
                <a:solidFill>
                  <a:schemeClr val="tx2"/>
                </a:solidFill>
              </a:endParaRPr>
            </a:p>
            <a:p>
              <a:pPr marL="0" lvl="1" algn="l" defTabSz="844550">
                <a:lnSpc>
                  <a:spcPct val="90000"/>
                </a:lnSpc>
                <a:spcBef>
                  <a:spcPct val="0"/>
                </a:spcBef>
                <a:spcAft>
                  <a:spcPct val="15000"/>
                </a:spcAft>
              </a:pPr>
              <a:endParaRPr lang="en-US" sz="1900" b="1" kern="1200" dirty="0">
                <a:solidFill>
                  <a:schemeClr val="tx2"/>
                </a:solidFill>
              </a:endParaRPr>
            </a:p>
            <a:p>
              <a:pPr marL="171450" lvl="1" indent="-171450" algn="l" defTabSz="844550">
                <a:lnSpc>
                  <a:spcPct val="90000"/>
                </a:lnSpc>
                <a:spcBef>
                  <a:spcPct val="0"/>
                </a:spcBef>
                <a:spcAft>
                  <a:spcPct val="15000"/>
                </a:spcAft>
                <a:buChar char="••"/>
              </a:pPr>
              <a:r>
                <a:rPr lang="en-US" sz="1900" b="1" kern="1200" dirty="0" smtClean="0">
                  <a:solidFill>
                    <a:schemeClr val="tx2"/>
                  </a:solidFill>
                </a:rPr>
                <a:t>Collision Repair Technology</a:t>
              </a:r>
            </a:p>
            <a:p>
              <a:pPr marL="0" lvl="1" algn="l" defTabSz="844550">
                <a:lnSpc>
                  <a:spcPct val="90000"/>
                </a:lnSpc>
                <a:spcBef>
                  <a:spcPct val="0"/>
                </a:spcBef>
                <a:spcAft>
                  <a:spcPct val="15000"/>
                </a:spcAft>
              </a:pPr>
              <a:endParaRPr lang="en-US" sz="1900" b="1" kern="1200" dirty="0" smtClean="0">
                <a:solidFill>
                  <a:schemeClr val="tx2"/>
                </a:solidFill>
              </a:endParaRPr>
            </a:p>
            <a:p>
              <a:pPr marL="0" lvl="1" algn="l" defTabSz="844550">
                <a:lnSpc>
                  <a:spcPct val="90000"/>
                </a:lnSpc>
                <a:spcBef>
                  <a:spcPct val="0"/>
                </a:spcBef>
                <a:spcAft>
                  <a:spcPct val="15000"/>
                </a:spcAft>
              </a:pPr>
              <a:endParaRPr lang="en-US" sz="1900" b="1" kern="1200" dirty="0">
                <a:solidFill>
                  <a:schemeClr val="tx2"/>
                </a:solidFill>
              </a:endParaRPr>
            </a:p>
            <a:p>
              <a:pPr marL="171450" lvl="1" indent="-171450" algn="l" defTabSz="844550">
                <a:lnSpc>
                  <a:spcPct val="90000"/>
                </a:lnSpc>
                <a:spcBef>
                  <a:spcPct val="0"/>
                </a:spcBef>
                <a:spcAft>
                  <a:spcPct val="15000"/>
                </a:spcAft>
                <a:buChar char="••"/>
              </a:pPr>
              <a:r>
                <a:rPr lang="en-US" sz="1900" b="1" kern="1200" dirty="0" smtClean="0">
                  <a:solidFill>
                    <a:schemeClr val="tx2"/>
                  </a:solidFill>
                </a:rPr>
                <a:t>Diesel Mechanics Technology</a:t>
              </a:r>
              <a:endParaRPr lang="en-US" sz="1900" b="1" kern="1200" dirty="0">
                <a:solidFill>
                  <a:schemeClr val="tx2"/>
                </a:solidFill>
              </a:endParaRPr>
            </a:p>
          </p:txBody>
        </p:sp>
      </p:grpSp>
      <p:sp>
        <p:nvSpPr>
          <p:cNvPr id="32" name="TextBox 31"/>
          <p:cNvSpPr txBox="1"/>
          <p:nvPr/>
        </p:nvSpPr>
        <p:spPr>
          <a:xfrm>
            <a:off x="-102948" y="1581264"/>
            <a:ext cx="615553" cy="4514851"/>
          </a:xfrm>
          <a:prstGeom prst="rect">
            <a:avLst/>
          </a:prstGeom>
          <a:noFill/>
        </p:spPr>
        <p:txBody>
          <a:bodyPr vert="vert270" wrap="square" rtlCol="0">
            <a:spAutoFit/>
          </a:bodyPr>
          <a:lstStyle/>
          <a:p>
            <a:r>
              <a:rPr lang="en-US" sz="2800" b="1" dirty="0" smtClean="0"/>
              <a:t>Health &amp; Human Services</a:t>
            </a:r>
            <a:endParaRPr lang="en-US" sz="2800" b="1" dirty="0"/>
          </a:p>
        </p:txBody>
      </p:sp>
      <p:sp>
        <p:nvSpPr>
          <p:cNvPr id="13" name="Freeform 12"/>
          <p:cNvSpPr/>
          <p:nvPr/>
        </p:nvSpPr>
        <p:spPr>
          <a:xfrm>
            <a:off x="9903999" y="2034534"/>
            <a:ext cx="1962474" cy="1235139"/>
          </a:xfrm>
          <a:custGeom>
            <a:avLst/>
            <a:gdLst>
              <a:gd name="connsiteX0" fmla="*/ 0 w 1962474"/>
              <a:gd name="connsiteY0" fmla="*/ 0 h 4288307"/>
              <a:gd name="connsiteX1" fmla="*/ 1962474 w 1962474"/>
              <a:gd name="connsiteY1" fmla="*/ 0 h 4288307"/>
              <a:gd name="connsiteX2" fmla="*/ 1962474 w 1962474"/>
              <a:gd name="connsiteY2" fmla="*/ 4288307 h 4288307"/>
              <a:gd name="connsiteX3" fmla="*/ 0 w 1962474"/>
              <a:gd name="connsiteY3" fmla="*/ 4288307 h 4288307"/>
              <a:gd name="connsiteX4" fmla="*/ 0 w 1962474"/>
              <a:gd name="connsiteY4" fmla="*/ 0 h 428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474" h="4288307">
                <a:moveTo>
                  <a:pt x="0" y="0"/>
                </a:moveTo>
                <a:lnTo>
                  <a:pt x="1962474" y="0"/>
                </a:lnTo>
                <a:lnTo>
                  <a:pt x="1962474" y="4288307"/>
                </a:lnTo>
                <a:lnTo>
                  <a:pt x="0" y="4288307"/>
                </a:lnTo>
                <a:lnTo>
                  <a:pt x="0" y="0"/>
                </a:lnTo>
                <a:close/>
              </a:path>
            </a:pathLst>
          </a:custGeom>
          <a:gradFill>
            <a:gsLst>
              <a:gs pos="0">
                <a:srgbClr val="FFCC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347475" rIns="170688" bIns="170688" numCol="1" spcCol="1270" anchor="t" anchorCtr="0">
            <a:noAutofit/>
          </a:bodyPr>
          <a:lstStyle/>
          <a:p>
            <a:pPr marL="342900" lvl="1" indent="-342900" algn="l" defTabSz="844550">
              <a:lnSpc>
                <a:spcPct val="90000"/>
              </a:lnSpc>
              <a:spcBef>
                <a:spcPct val="0"/>
              </a:spcBef>
              <a:spcAft>
                <a:spcPct val="15000"/>
              </a:spcAft>
              <a:buFont typeface="Arial" panose="020B0604020202020204" pitchFamily="34" charset="0"/>
              <a:buChar char="•"/>
            </a:pPr>
            <a:r>
              <a:rPr lang="en-US" sz="1900" b="1" dirty="0" smtClean="0">
                <a:solidFill>
                  <a:schemeClr val="tx2"/>
                </a:solidFill>
              </a:rPr>
              <a:t>Information Technology</a:t>
            </a:r>
            <a:endParaRPr lang="en-US" sz="1900" b="1" kern="1200" dirty="0">
              <a:solidFill>
                <a:schemeClr val="tx2"/>
              </a:solidFill>
            </a:endParaRPr>
          </a:p>
          <a:p>
            <a:pPr marL="171450" lvl="1" indent="-171450" algn="l" defTabSz="844550">
              <a:lnSpc>
                <a:spcPct val="90000"/>
              </a:lnSpc>
              <a:spcBef>
                <a:spcPct val="0"/>
              </a:spcBef>
              <a:spcAft>
                <a:spcPct val="15000"/>
              </a:spcAft>
              <a:buChar char="••"/>
            </a:pPr>
            <a:endParaRPr lang="en-US" sz="1900" kern="1200" dirty="0"/>
          </a:p>
        </p:txBody>
      </p:sp>
      <p:sp>
        <p:nvSpPr>
          <p:cNvPr id="3" name="TextBox 2"/>
          <p:cNvSpPr txBox="1"/>
          <p:nvPr/>
        </p:nvSpPr>
        <p:spPr>
          <a:xfrm rot="16200000">
            <a:off x="9463815" y="2453040"/>
            <a:ext cx="418704" cy="461665"/>
          </a:xfrm>
          <a:prstGeom prst="rect">
            <a:avLst/>
          </a:prstGeom>
          <a:noFill/>
        </p:spPr>
        <p:txBody>
          <a:bodyPr wrap="none" rtlCol="0">
            <a:spAutoFit/>
          </a:bodyPr>
          <a:lstStyle/>
          <a:p>
            <a:r>
              <a:rPr lang="en-US" sz="2400" b="1" dirty="0" smtClean="0"/>
              <a:t>IT</a:t>
            </a:r>
            <a:endParaRPr lang="en-US" sz="2400" b="1" dirty="0"/>
          </a:p>
        </p:txBody>
      </p:sp>
      <p:sp>
        <p:nvSpPr>
          <p:cNvPr id="15" name="Freeform 14"/>
          <p:cNvSpPr/>
          <p:nvPr/>
        </p:nvSpPr>
        <p:spPr>
          <a:xfrm>
            <a:off x="9903999" y="3458794"/>
            <a:ext cx="1962474" cy="2837313"/>
          </a:xfrm>
          <a:custGeom>
            <a:avLst/>
            <a:gdLst>
              <a:gd name="connsiteX0" fmla="*/ 0 w 1962474"/>
              <a:gd name="connsiteY0" fmla="*/ 0 h 4288307"/>
              <a:gd name="connsiteX1" fmla="*/ 1962474 w 1962474"/>
              <a:gd name="connsiteY1" fmla="*/ 0 h 4288307"/>
              <a:gd name="connsiteX2" fmla="*/ 1962474 w 1962474"/>
              <a:gd name="connsiteY2" fmla="*/ 4288307 h 4288307"/>
              <a:gd name="connsiteX3" fmla="*/ 0 w 1962474"/>
              <a:gd name="connsiteY3" fmla="*/ 4288307 h 4288307"/>
              <a:gd name="connsiteX4" fmla="*/ 0 w 1962474"/>
              <a:gd name="connsiteY4" fmla="*/ 0 h 428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474" h="4288307">
                <a:moveTo>
                  <a:pt x="0" y="0"/>
                </a:moveTo>
                <a:lnTo>
                  <a:pt x="1962474" y="0"/>
                </a:lnTo>
                <a:lnTo>
                  <a:pt x="1962474" y="4288307"/>
                </a:lnTo>
                <a:lnTo>
                  <a:pt x="0" y="4288307"/>
                </a:lnTo>
                <a:lnTo>
                  <a:pt x="0" y="0"/>
                </a:lnTo>
                <a:close/>
              </a:path>
            </a:pathLst>
          </a:custGeom>
          <a:gradFill>
            <a:gsLst>
              <a:gs pos="0">
                <a:srgbClr val="FFCC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347475" rIns="170688" bIns="170688" numCol="1" spcCol="1270" anchor="t" anchorCtr="0">
            <a:noAutofit/>
          </a:bodyPr>
          <a:lstStyle/>
          <a:p>
            <a:pPr marL="0" lvl="1" algn="l" defTabSz="844550">
              <a:lnSpc>
                <a:spcPct val="90000"/>
              </a:lnSpc>
              <a:spcBef>
                <a:spcPct val="0"/>
              </a:spcBef>
              <a:spcAft>
                <a:spcPct val="15000"/>
              </a:spcAft>
            </a:pPr>
            <a:endParaRPr lang="en-US" sz="2400" b="1" kern="1200" dirty="0"/>
          </a:p>
        </p:txBody>
      </p:sp>
      <p:sp>
        <p:nvSpPr>
          <p:cNvPr id="4" name="TextBox 3"/>
          <p:cNvSpPr txBox="1"/>
          <p:nvPr/>
        </p:nvSpPr>
        <p:spPr>
          <a:xfrm rot="16200000">
            <a:off x="8899781" y="4646617"/>
            <a:ext cx="1546770" cy="461665"/>
          </a:xfrm>
          <a:prstGeom prst="rect">
            <a:avLst/>
          </a:prstGeom>
          <a:noFill/>
        </p:spPr>
        <p:txBody>
          <a:bodyPr wrap="none" rtlCol="0">
            <a:spAutoFit/>
          </a:bodyPr>
          <a:lstStyle/>
          <a:p>
            <a:r>
              <a:rPr lang="en-US" sz="2400" b="1" dirty="0" smtClean="0"/>
              <a:t>Next Steps</a:t>
            </a:r>
            <a:endParaRPr lang="en-US" sz="24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84" y="72853"/>
            <a:ext cx="2390590" cy="1933029"/>
          </a:xfrm>
          <a:prstGeom prst="rect">
            <a:avLst/>
          </a:prstGeom>
        </p:spPr>
      </p:pic>
      <p:sp>
        <p:nvSpPr>
          <p:cNvPr id="6" name="TextBox 5"/>
          <p:cNvSpPr txBox="1"/>
          <p:nvPr/>
        </p:nvSpPr>
        <p:spPr>
          <a:xfrm>
            <a:off x="2783873" y="289311"/>
            <a:ext cx="6722481" cy="1446550"/>
          </a:xfrm>
          <a:prstGeom prst="rect">
            <a:avLst/>
          </a:prstGeom>
          <a:noFill/>
        </p:spPr>
        <p:txBody>
          <a:bodyPr wrap="none" rtlCol="0">
            <a:spAutoFit/>
          </a:bodyPr>
          <a:lstStyle/>
          <a:p>
            <a:pPr algn="ctr"/>
            <a:r>
              <a:rPr lang="en-US" sz="4400" b="1" dirty="0" smtClean="0"/>
              <a:t>Northern Tier Career Center</a:t>
            </a:r>
          </a:p>
          <a:p>
            <a:pPr algn="ctr"/>
            <a:r>
              <a:rPr lang="en-US" sz="4400" b="1" dirty="0" smtClean="0"/>
              <a:t>Pathways</a:t>
            </a:r>
            <a:endParaRPr lang="en-US" sz="4400" b="1" dirty="0"/>
          </a:p>
        </p:txBody>
      </p:sp>
    </p:spTree>
    <p:extLst>
      <p:ext uri="{BB962C8B-B14F-4D97-AF65-F5344CB8AC3E}">
        <p14:creationId xmlns:p14="http://schemas.microsoft.com/office/powerpoint/2010/main" val="40532604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5948</TotalTime>
  <Words>2222</Words>
  <Application>Microsoft Office PowerPoint</Application>
  <PresentationFormat>Widescreen</PresentationFormat>
  <Paragraphs>282</Paragraphs>
  <Slides>27</Slides>
  <Notes>27</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27</vt:i4>
      </vt:variant>
    </vt:vector>
  </HeadingPairs>
  <TitlesOfParts>
    <vt:vector size="47" baseType="lpstr">
      <vt:lpstr>Aharoni</vt:lpstr>
      <vt:lpstr>Algerian</vt:lpstr>
      <vt:lpstr>Arial</vt:lpstr>
      <vt:lpstr>Arial Black</vt:lpstr>
      <vt:lpstr>Baskerville Old Face</vt:lpstr>
      <vt:lpstr>Bodoni MT Black</vt:lpstr>
      <vt:lpstr>Bodoni MT Condensed</vt:lpstr>
      <vt:lpstr>Bradley Hand ITC</vt:lpstr>
      <vt:lpstr>Broadway</vt:lpstr>
      <vt:lpstr>Brush Script MT</vt:lpstr>
      <vt:lpstr>Calibri</vt:lpstr>
      <vt:lpstr>Calibri Light</vt:lpstr>
      <vt:lpstr>Castellar</vt:lpstr>
      <vt:lpstr>Goudy Stout</vt:lpstr>
      <vt:lpstr>Jokerman</vt:lpstr>
      <vt:lpstr>Magneto</vt:lpstr>
      <vt:lpstr>Matura MT Script Capitals</vt:lpstr>
      <vt:lpstr>Symbol</vt:lpstr>
      <vt:lpstr>Times New Roman</vt:lpstr>
      <vt:lpstr>Office Theme</vt:lpstr>
      <vt:lpstr>PowerPoint Presentation</vt:lpstr>
      <vt:lpstr>PowerPoint Presentation</vt:lpstr>
      <vt:lpstr>Industry Certifications</vt:lpstr>
      <vt:lpstr>4 SKILLS</vt:lpstr>
      <vt:lpstr>College Credits at NTCC</vt:lpstr>
      <vt:lpstr>Penn College NOW Dual/Concurrent Enrollment</vt:lpstr>
      <vt:lpstr>PowerPoint Presentation</vt:lpstr>
      <vt:lpstr>Information Technology</vt:lpstr>
      <vt:lpstr>PowerPoint Presentation</vt:lpstr>
      <vt:lpstr>PowerPoint Presentation</vt:lpstr>
      <vt:lpstr>  </vt:lpstr>
      <vt:lpstr>BOTH/AND</vt:lpstr>
      <vt:lpstr>PowerPoint Presentation</vt:lpstr>
      <vt:lpstr>  </vt:lpstr>
      <vt:lpstr>PowerPoint Presentation</vt:lpstr>
      <vt:lpstr>PowerPoint Presentation</vt:lpstr>
      <vt:lpstr>PowerPoint Presentation</vt:lpstr>
      <vt:lpstr>Food Production &amp; Management</vt:lpstr>
      <vt:lpstr>Pre-Nursing</vt:lpstr>
      <vt:lpstr>Machine Tool Technology</vt:lpstr>
      <vt:lpstr>Welding Technology</vt:lpstr>
      <vt:lpstr>Building Construction</vt:lpstr>
      <vt:lpstr>Mechanical Trades HVAC</vt:lpstr>
      <vt:lpstr>PowerPoint Presentation</vt:lpstr>
      <vt:lpstr>Auto Body Collision Repair</vt:lpstr>
      <vt:lpstr>Diesel Mechanics </vt:lpstr>
      <vt:lpstr>  </vt:lpstr>
    </vt:vector>
  </TitlesOfParts>
  <Company>Northern Tier Career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Jennifer Farley</dc:creator>
  <cp:lastModifiedBy>Jamie May</cp:lastModifiedBy>
  <cp:revision>141</cp:revision>
  <cp:lastPrinted>2018-12-03T15:13:40Z</cp:lastPrinted>
  <dcterms:created xsi:type="dcterms:W3CDTF">2016-12-06T16:56:20Z</dcterms:created>
  <dcterms:modified xsi:type="dcterms:W3CDTF">2018-12-12T14:28:41Z</dcterms:modified>
</cp:coreProperties>
</file>